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3" r:id="rId3"/>
    <p:sldId id="276" r:id="rId4"/>
    <p:sldId id="287" r:id="rId5"/>
    <p:sldId id="260" r:id="rId6"/>
    <p:sldId id="280" r:id="rId7"/>
    <p:sldId id="264" r:id="rId8"/>
    <p:sldId id="294" r:id="rId9"/>
    <p:sldId id="290" r:id="rId10"/>
    <p:sldId id="291" r:id="rId11"/>
    <p:sldId id="271" r:id="rId12"/>
    <p:sldId id="265" r:id="rId13"/>
    <p:sldId id="275" r:id="rId14"/>
    <p:sldId id="299" r:id="rId15"/>
    <p:sldId id="304" r:id="rId16"/>
    <p:sldId id="30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362A"/>
    <a:srgbClr val="12A088"/>
    <a:srgbClr val="FCB22D"/>
    <a:srgbClr val="4472C4"/>
    <a:srgbClr val="F54C4C"/>
    <a:srgbClr val="FFB562"/>
    <a:srgbClr val="FB7474"/>
    <a:srgbClr val="3AB0FF"/>
    <a:srgbClr val="000000"/>
    <a:srgbClr val="E21C2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B076F-D8E6-895D-F030-C880BEC4625C}" v="35" dt="2022-07-05T03:15:32.842"/>
    <p1510:client id="{2CBE6624-75EF-69A6-D97D-66BBDBA9F59A}" v="417" dt="2022-07-04T20:11:23.847"/>
    <p1510:client id="{61F957C8-0A30-2536-DD83-DFE4B0AC81E4}" v="36" dt="2022-07-04T15:20:21.204"/>
    <p1510:client id="{646D4094-87BA-CE5E-49C8-2BD612C30494}" v="117" dt="2022-07-04T17:32:02.139"/>
    <p1510:client id="{EA43D231-C2AC-3E07-83C9-0BA9E85FE068}" v="105" dt="2022-07-04T20:41:54.251"/>
    <p1510:client id="{F3672DFC-243F-4FC3-BE39-C6B6CD83FD1E}" v="24" dt="2022-07-05T03:56:47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8F5BD9-C8D7-4A22-9D1D-F635D4669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842D497-9994-48FD-A15B-6E3965185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B764B1-682D-4090-9B39-DB02A8355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662BA56-8FFC-4DDA-9015-77065F6A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1B58B9-7DEC-43D9-8774-CCEB1780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422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6B8254-DC9F-4974-8155-D7C90C0B4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5CE574A-D20D-44B1-85E0-51EE23238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821E6D3-3540-4AF8-A954-AEA5F6020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430119-E7B9-4FBE-A9CF-68792BE7C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3DC517-737D-43B3-A767-CC57D3EA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CBA647-8FC0-46E0-B56F-20CD4F3A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566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39E647-1F14-445D-A7B1-AAFAEB12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E800C14-22A0-4D83-83A9-8ACA46A2D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E85605-EFFE-42CA-8063-D73A0A7A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2724F55-601A-4645-8CA8-1BF00388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E4DC92-3E91-440A-8934-99079947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21689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07E9952-F7F1-410E-AB1C-82AF29473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0CA42E-AB60-487B-9522-4FFB8399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9C3C66-7977-4B71-B819-4306A1D2E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96E4DF-79D1-4348-81F7-FEFDF77E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2640A7-21A8-456D-B6DB-E3021413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1145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07F0BD-1FF0-4596-85F8-57ED4DDE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7FC763-3C9D-44BB-B92D-F62B083A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A8A152-0055-417F-9C1B-71A914C4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E9A88C2-705A-4526-AF28-AF967FE9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A5F695-5D27-4F07-A915-B19CD9CE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2554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8412E3-A3D8-46FC-BF64-803C462E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5785104-0259-4192-8A5E-A7B884A2F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C2FF31-15E6-4127-9F33-11987B99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193208D-6D63-4A20-8BE5-81675724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B6C48F-2389-4520-A8D0-77BA4DC9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4986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A6FE97-9158-4BC6-B9D5-A688DC38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CBA89B-B9F4-4113-9F2D-8A4F6415A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96E96B-C252-46A1-804F-1574CFA7A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9710F3-72FF-41D1-9C39-EA643120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B92AA43-0150-4227-8D77-D1DE5F691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D1F0648-E387-4D15-AE1F-2744D747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246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91634C-E1E4-445F-BF76-115DF501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E1DFE7-7B3F-444F-86CF-ACACF7672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10E92CC-23FA-44E7-A5BB-4B19F5F0B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661BCA6-61FB-49A4-8C44-D3746F149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CA928E0-D02B-4381-8C36-8C75856D5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690D459-B0D1-4065-B5A4-698B5FD7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D3378D6-010F-433B-B43B-CABCBF5D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67AE430-E0AA-4677-966B-23F9D83C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838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9F972-E99F-4815-82CB-69778E84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10800CE-A761-4B7A-BACD-C17B8C31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F5B17F0-D8F4-4CF2-A4A0-7F0B3A53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D1168C8-F99C-4938-A677-E0D7CE5FC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224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D9525C8-A638-4E05-A053-56D58BFB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5DF7A67-93BF-461F-BEE7-F0E123B7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32A45C-6B63-49D0-AD9D-61007386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808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EEB7A676-BD87-4846-A49B-2F18A83ED3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5088" y="784728"/>
            <a:ext cx="3805879" cy="3185984"/>
          </a:xfrm>
          <a:custGeom>
            <a:avLst/>
            <a:gdLst>
              <a:gd name="connsiteX0" fmla="*/ 2010032 w 3805879"/>
              <a:gd name="connsiteY0" fmla="*/ 549876 h 3185984"/>
              <a:gd name="connsiteX1" fmla="*/ 2800864 w 3805879"/>
              <a:gd name="connsiteY1" fmla="*/ 549876 h 3185984"/>
              <a:gd name="connsiteX2" fmla="*/ 2800864 w 3805879"/>
              <a:gd name="connsiteY2" fmla="*/ 3185984 h 3185984"/>
              <a:gd name="connsiteX3" fmla="*/ 2010032 w 3805879"/>
              <a:gd name="connsiteY3" fmla="*/ 3185984 h 3185984"/>
              <a:gd name="connsiteX4" fmla="*/ 0 w 3805879"/>
              <a:gd name="connsiteY4" fmla="*/ 549876 h 3185984"/>
              <a:gd name="connsiteX5" fmla="*/ 790832 w 3805879"/>
              <a:gd name="connsiteY5" fmla="*/ 549876 h 3185984"/>
              <a:gd name="connsiteX6" fmla="*/ 790832 w 3805879"/>
              <a:gd name="connsiteY6" fmla="*/ 3185984 h 3185984"/>
              <a:gd name="connsiteX7" fmla="*/ 0 w 3805879"/>
              <a:gd name="connsiteY7" fmla="*/ 3185984 h 3185984"/>
              <a:gd name="connsiteX8" fmla="*/ 3015047 w 3805879"/>
              <a:gd name="connsiteY8" fmla="*/ 0 h 3185984"/>
              <a:gd name="connsiteX9" fmla="*/ 3805879 w 3805879"/>
              <a:gd name="connsiteY9" fmla="*/ 0 h 3185984"/>
              <a:gd name="connsiteX10" fmla="*/ 3805879 w 3805879"/>
              <a:gd name="connsiteY10" fmla="*/ 2636108 h 3185984"/>
              <a:gd name="connsiteX11" fmla="*/ 3015047 w 3805879"/>
              <a:gd name="connsiteY11" fmla="*/ 2636108 h 3185984"/>
              <a:gd name="connsiteX12" fmla="*/ 1005016 w 3805879"/>
              <a:gd name="connsiteY12" fmla="*/ 0 h 3185984"/>
              <a:gd name="connsiteX13" fmla="*/ 1795848 w 3805879"/>
              <a:gd name="connsiteY13" fmla="*/ 0 h 3185984"/>
              <a:gd name="connsiteX14" fmla="*/ 1795848 w 3805879"/>
              <a:gd name="connsiteY14" fmla="*/ 2636108 h 3185984"/>
              <a:gd name="connsiteX15" fmla="*/ 1005016 w 3805879"/>
              <a:gd name="connsiteY15" fmla="*/ 2636108 h 318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805879" h="3185984">
                <a:moveTo>
                  <a:pt x="2010032" y="549876"/>
                </a:moveTo>
                <a:lnTo>
                  <a:pt x="2800864" y="549876"/>
                </a:lnTo>
                <a:lnTo>
                  <a:pt x="2800864" y="3185984"/>
                </a:lnTo>
                <a:lnTo>
                  <a:pt x="2010032" y="3185984"/>
                </a:lnTo>
                <a:close/>
                <a:moveTo>
                  <a:pt x="0" y="549876"/>
                </a:moveTo>
                <a:lnTo>
                  <a:pt x="790832" y="549876"/>
                </a:lnTo>
                <a:lnTo>
                  <a:pt x="790832" y="3185984"/>
                </a:lnTo>
                <a:lnTo>
                  <a:pt x="0" y="3185984"/>
                </a:lnTo>
                <a:close/>
                <a:moveTo>
                  <a:pt x="3015047" y="0"/>
                </a:moveTo>
                <a:lnTo>
                  <a:pt x="3805879" y="0"/>
                </a:lnTo>
                <a:lnTo>
                  <a:pt x="3805879" y="2636108"/>
                </a:lnTo>
                <a:lnTo>
                  <a:pt x="3015047" y="2636108"/>
                </a:lnTo>
                <a:close/>
                <a:moveTo>
                  <a:pt x="1005016" y="0"/>
                </a:moveTo>
                <a:lnTo>
                  <a:pt x="1795848" y="0"/>
                </a:lnTo>
                <a:lnTo>
                  <a:pt x="1795848" y="2636108"/>
                </a:lnTo>
                <a:lnTo>
                  <a:pt x="1005016" y="2636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D9525C8-A638-4E05-A053-56D58BFB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5DF7A67-93BF-461F-BEE7-F0E123B74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32A45C-6B63-49D0-AD9D-61007386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1004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889016-A4AB-4799-A6F9-3C583004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67D2B0-B7C9-4813-BDFF-757BD0173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C819356-3872-4601-9BB2-6B7CEA14D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A7ECC7-70F5-4383-AD64-FC19B05F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3D3C05-AF26-4EE0-8A99-5C8970582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E8DF26-D302-43C8-8EF2-E98DABCE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8088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4BC43B7-FC3E-482D-AF75-53DFF1E1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17C7A3-CD47-4B74-853D-F7598564A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774F00-34D0-459D-BF1A-CA1AFEA23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4A2BA-C6A3-42E5-8417-39017AC0003A}" type="datetimeFigureOut">
              <a:rPr lang="en-IN" smtClean="0"/>
              <a:pPr/>
              <a:t>25-08-2022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8B9605-D9B2-46FF-8B08-FE82EE408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4C62CE-3906-49AA-B028-4C70BCC67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8A521-F09B-4B9A-94A6-51D43AB83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8619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19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B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33D6810-004F-459F-811F-D14E1AD05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530" t="20667" r="41924" b="4078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0E4B269-1A18-4365-85D4-6FAD8993BD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 descr="7,864 Sports Bar Background Stock Photos, Pictures &amp; Royalty-Free Images -  iStock">
            <a:extLst>
              <a:ext uri="{FF2B5EF4-FFF2-40B4-BE49-F238E27FC236}">
                <a16:creationId xmlns:a16="http://schemas.microsoft.com/office/drawing/2014/main" xmlns="" id="{5E660F48-0633-4D0B-8E46-7EB7EE3CF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609" t="13357" r="38419" b="32464"/>
          <a:stretch/>
        </p:blipFill>
        <p:spPr bwMode="auto">
          <a:xfrm>
            <a:off x="0" y="1356379"/>
            <a:ext cx="5721531" cy="5501621"/>
          </a:xfrm>
          <a:custGeom>
            <a:avLst/>
            <a:gdLst>
              <a:gd name="connsiteX0" fmla="*/ 0 w 5721531"/>
              <a:gd name="connsiteY0" fmla="*/ 0 h 5501621"/>
              <a:gd name="connsiteX1" fmla="*/ 4804576 w 5721531"/>
              <a:gd name="connsiteY1" fmla="*/ 0 h 5501621"/>
              <a:gd name="connsiteX2" fmla="*/ 5721531 w 5721531"/>
              <a:gd name="connsiteY2" fmla="*/ 916955 h 5501621"/>
              <a:gd name="connsiteX3" fmla="*/ 5721531 w 5721531"/>
              <a:gd name="connsiteY3" fmla="*/ 5501621 h 5501621"/>
              <a:gd name="connsiteX4" fmla="*/ 0 w 5721531"/>
              <a:gd name="connsiteY4" fmla="*/ 5501621 h 5501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1531" h="5501621">
                <a:moveTo>
                  <a:pt x="0" y="0"/>
                </a:moveTo>
                <a:lnTo>
                  <a:pt x="4804576" y="0"/>
                </a:lnTo>
                <a:cubicBezTo>
                  <a:pt x="5310996" y="0"/>
                  <a:pt x="5721531" y="410535"/>
                  <a:pt x="5721531" y="916955"/>
                </a:cubicBezTo>
                <a:lnTo>
                  <a:pt x="5721531" y="5501621"/>
                </a:lnTo>
                <a:lnTo>
                  <a:pt x="0" y="55016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999D570-530F-4AE5-B3E7-F18E91D45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700" b="72553"/>
          <a:stretch/>
        </p:blipFill>
        <p:spPr>
          <a:xfrm>
            <a:off x="0" y="5875010"/>
            <a:ext cx="5395346" cy="982990"/>
          </a:xfrm>
          <a:prstGeom prst="rect">
            <a:avLst/>
          </a:prstGeom>
        </p:spPr>
      </p:pic>
      <p:pic>
        <p:nvPicPr>
          <p:cNvPr id="2050" name="Picture 2" descr="Officer's Choice Whisky - Best Indian Whisky, Whiskey Cocktails">
            <a:extLst>
              <a:ext uri="{FF2B5EF4-FFF2-40B4-BE49-F238E27FC236}">
                <a16:creationId xmlns:a16="http://schemas.microsoft.com/office/drawing/2014/main" xmlns="" id="{FBAAC0A5-BBA3-42C5-BC97-051BB599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0905" y="1356378"/>
            <a:ext cx="3011882" cy="5501621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9F7605-D75B-441D-A0E2-3CA98A76689D}"/>
              </a:ext>
            </a:extLst>
          </p:cNvPr>
          <p:cNvSpPr txBox="1"/>
          <p:nvPr/>
        </p:nvSpPr>
        <p:spPr>
          <a:xfrm>
            <a:off x="1883121" y="253497"/>
            <a:ext cx="830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68D53A-4DDD-409A-BDE2-46AE0B5EBCEB}"/>
              </a:ext>
            </a:extLst>
          </p:cNvPr>
          <p:cNvSpPr txBox="1"/>
          <p:nvPr/>
        </p:nvSpPr>
        <p:spPr>
          <a:xfrm>
            <a:off x="895433" y="32937"/>
            <a:ext cx="11150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bg1"/>
                </a:solidFill>
              </a:rPr>
              <a:t>Officer’s Choice Whisky:</a:t>
            </a:r>
            <a:endParaRPr lang="en-IN" sz="8000" b="1">
              <a:solidFill>
                <a:schemeClr val="bg1"/>
              </a:solidFill>
            </a:endParaRP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xmlns="" id="{448F922C-C992-4AC4-94CE-81837C16B4A1}"/>
              </a:ext>
            </a:extLst>
          </p:cNvPr>
          <p:cNvSpPr/>
          <p:nvPr/>
        </p:nvSpPr>
        <p:spPr>
          <a:xfrm>
            <a:off x="0" y="1356377"/>
            <a:ext cx="5721531" cy="5501622"/>
          </a:xfrm>
          <a:prstGeom prst="round1Rect">
            <a:avLst/>
          </a:prstGeom>
          <a:solidFill>
            <a:srgbClr val="F28B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A40FD58-4C4A-437B-BAE1-5CC27F5BDDC1}"/>
              </a:ext>
            </a:extLst>
          </p:cNvPr>
          <p:cNvSpPr txBox="1"/>
          <p:nvPr/>
        </p:nvSpPr>
        <p:spPr>
          <a:xfrm>
            <a:off x="6261654" y="1392270"/>
            <a:ext cx="562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>
                    <a:lumMod val="75000"/>
                  </a:schemeClr>
                </a:solidFill>
                <a:latin typeface="Bahnschrift Light" panose="020B0502040204020203" pitchFamily="34" charset="0"/>
              </a:rPr>
              <a:t>Spoiled for Choice</a:t>
            </a:r>
            <a:endParaRPr lang="en-IN" sz="4800">
              <a:solidFill>
                <a:schemeClr val="bg1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xmlns="" id="{F100ACEE-2524-4CF7-BD58-1F5E63A56B8A}"/>
              </a:ext>
            </a:extLst>
          </p:cNvPr>
          <p:cNvSpPr/>
          <p:nvPr/>
        </p:nvSpPr>
        <p:spPr>
          <a:xfrm flipH="1">
            <a:off x="7212855" y="3091262"/>
            <a:ext cx="4979145" cy="3766737"/>
          </a:xfrm>
          <a:prstGeom prst="round1Rect">
            <a:avLst/>
          </a:prstGeom>
          <a:solidFill>
            <a:srgbClr val="CD7C34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18B1F4-1E85-48F5-A528-CE55CFC59B31}"/>
              </a:ext>
            </a:extLst>
          </p:cNvPr>
          <p:cNvSpPr txBox="1"/>
          <p:nvPr/>
        </p:nvSpPr>
        <p:spPr>
          <a:xfrm>
            <a:off x="7940683" y="3442628"/>
            <a:ext cx="3946517" cy="707886"/>
          </a:xfrm>
          <a:prstGeom prst="rect">
            <a:avLst/>
          </a:prstGeom>
          <a:noFill/>
          <a:effectLst>
            <a:outerShdw sx="1000" sy="1000" algn="ctr" rotWithShape="0">
              <a:schemeClr val="bg1"/>
            </a:outerShdw>
          </a:effectLst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4000" b="1" dirty="0" smtClean="0">
                <a:solidFill>
                  <a:schemeClr val="bg1"/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Bahnschrift Light Condensed"/>
              </a:rPr>
              <a:t>BY Anurag Kumar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916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DF5C16-11D0-4579-A0CA-CC1A7B80F7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4D46D647-87F9-4094-BB4E-0857025DA8AA}"/>
              </a:ext>
            </a:extLst>
          </p:cNvPr>
          <p:cNvSpPr/>
          <p:nvPr/>
        </p:nvSpPr>
        <p:spPr>
          <a:xfrm>
            <a:off x="395416" y="1062681"/>
            <a:ext cx="7875889" cy="4825733"/>
          </a:xfrm>
          <a:prstGeom prst="round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3081FD-2784-444A-95C6-CD24376CBE53}"/>
              </a:ext>
            </a:extLst>
          </p:cNvPr>
          <p:cNvSpPr txBox="1"/>
          <p:nvPr/>
        </p:nvSpPr>
        <p:spPr>
          <a:xfrm>
            <a:off x="464127" y="27372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Brand Asset Valuator(Y&amp;R)</a:t>
            </a:r>
            <a:endParaRPr lang="en-IN" sz="32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CAD1A163-3428-4244-B44B-37C7ADE6710A}"/>
              </a:ext>
            </a:extLst>
          </p:cNvPr>
          <p:cNvGrpSpPr/>
          <p:nvPr/>
        </p:nvGrpSpPr>
        <p:grpSpPr>
          <a:xfrm>
            <a:off x="1078220" y="1502659"/>
            <a:ext cx="6773375" cy="3547137"/>
            <a:chOff x="2914322" y="1873361"/>
            <a:chExt cx="6773375" cy="354713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587073E6-4C1E-4FB2-9D13-A0E7E8D32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4322" y="1873361"/>
              <a:ext cx="0" cy="354713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1ACDD837-1B4F-4D47-A874-E26592777DE2}"/>
                </a:ext>
              </a:extLst>
            </p:cNvPr>
            <p:cNvCxnSpPr>
              <a:cxnSpLocks/>
            </p:cNvCxnSpPr>
            <p:nvPr/>
          </p:nvCxnSpPr>
          <p:spPr>
            <a:xfrm>
              <a:off x="2914322" y="5387546"/>
              <a:ext cx="6773375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63E93E6E-C3FD-4DED-9B4A-646203CF6293}"/>
              </a:ext>
            </a:extLst>
          </p:cNvPr>
          <p:cNvSpPr/>
          <p:nvPr/>
        </p:nvSpPr>
        <p:spPr>
          <a:xfrm rot="16200000">
            <a:off x="3137298" y="4186842"/>
            <a:ext cx="842432" cy="748401"/>
          </a:xfrm>
          <a:prstGeom prst="roundRect">
            <a:avLst>
              <a:gd name="adj" fmla="val 0"/>
            </a:avLst>
          </a:prstGeom>
          <a:solidFill>
            <a:srgbClr val="FCE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B9FF7BD2-E073-4E69-B66A-9CEE4B7D1916}"/>
              </a:ext>
            </a:extLst>
          </p:cNvPr>
          <p:cNvSpPr/>
          <p:nvPr/>
        </p:nvSpPr>
        <p:spPr>
          <a:xfrm rot="16200000">
            <a:off x="1835895" y="4353000"/>
            <a:ext cx="510671" cy="751115"/>
          </a:xfrm>
          <a:prstGeom prst="roundRect">
            <a:avLst>
              <a:gd name="adj" fmla="val 0"/>
            </a:avLst>
          </a:prstGeom>
          <a:solidFill>
            <a:srgbClr val="44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0549BD0E-504A-41F6-9038-886CDC4427C3}"/>
              </a:ext>
            </a:extLst>
          </p:cNvPr>
          <p:cNvSpPr/>
          <p:nvPr/>
        </p:nvSpPr>
        <p:spPr>
          <a:xfrm rot="16200000">
            <a:off x="5144313" y="3251216"/>
            <a:ext cx="2713683" cy="748403"/>
          </a:xfrm>
          <a:prstGeom prst="roundRect">
            <a:avLst>
              <a:gd name="adj" fmla="val 0"/>
            </a:avLst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811AAD02-30A6-4282-9EEF-CD6A4CA111ED}"/>
              </a:ext>
            </a:extLst>
          </p:cNvPr>
          <p:cNvSpPr/>
          <p:nvPr/>
        </p:nvSpPr>
        <p:spPr>
          <a:xfrm rot="16200000">
            <a:off x="4198559" y="3773025"/>
            <a:ext cx="1662547" cy="759188"/>
          </a:xfrm>
          <a:prstGeom prst="roundRect">
            <a:avLst>
              <a:gd name="adj" fmla="val 0"/>
            </a:avLst>
          </a:prstGeom>
          <a:solidFill>
            <a:srgbClr val="D83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E2322B5-A52B-422D-8BE6-4D62DC6BB060}"/>
              </a:ext>
            </a:extLst>
          </p:cNvPr>
          <p:cNvGrpSpPr/>
          <p:nvPr/>
        </p:nvGrpSpPr>
        <p:grpSpPr>
          <a:xfrm>
            <a:off x="1749958" y="6312015"/>
            <a:ext cx="8692085" cy="369332"/>
            <a:chOff x="2307675" y="6147255"/>
            <a:chExt cx="8692085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C9367D16-31C1-481D-BBA8-F089373E970B}"/>
                </a:ext>
              </a:extLst>
            </p:cNvPr>
            <p:cNvSpPr txBox="1"/>
            <p:nvPr/>
          </p:nvSpPr>
          <p:spPr>
            <a:xfrm>
              <a:off x="2307675" y="6147255"/>
              <a:ext cx="2078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 - Differentiation</a:t>
              </a:r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52D51CBE-FA0F-4444-9C95-732B83E363AD}"/>
                </a:ext>
              </a:extLst>
            </p:cNvPr>
            <p:cNvSpPr txBox="1"/>
            <p:nvPr/>
          </p:nvSpPr>
          <p:spPr>
            <a:xfrm>
              <a:off x="5020309" y="6147255"/>
              <a:ext cx="166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 - Relevance</a:t>
              </a:r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3EE6AF9-6552-49E1-89DE-6A002463104E}"/>
                </a:ext>
              </a:extLst>
            </p:cNvPr>
            <p:cNvSpPr txBox="1"/>
            <p:nvPr/>
          </p:nvSpPr>
          <p:spPr>
            <a:xfrm>
              <a:off x="7317307" y="6147255"/>
              <a:ext cx="1385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E - Esteem</a:t>
              </a:r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3686974-6838-45F2-A137-69B2C461A75E}"/>
                </a:ext>
              </a:extLst>
            </p:cNvPr>
            <p:cNvSpPr txBox="1"/>
            <p:nvPr/>
          </p:nvSpPr>
          <p:spPr>
            <a:xfrm>
              <a:off x="9337214" y="6147255"/>
              <a:ext cx="1662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 - Knowledge</a:t>
              </a:r>
              <a:endParaRPr lang="en-IN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D1A7D88-E0F7-4EBF-B769-368F9BEFB912}"/>
              </a:ext>
            </a:extLst>
          </p:cNvPr>
          <p:cNvSpPr txBox="1"/>
          <p:nvPr/>
        </p:nvSpPr>
        <p:spPr>
          <a:xfrm>
            <a:off x="6216330" y="4965084"/>
            <a:ext cx="65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FF9200"/>
                </a:solidFill>
              </a:rPr>
              <a:t>K</a:t>
            </a:r>
            <a:endParaRPr lang="en-IN" sz="5400">
              <a:solidFill>
                <a:srgbClr val="FF92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4A141B8-0D21-4F3F-8E4C-69427A34ED47}"/>
              </a:ext>
            </a:extLst>
          </p:cNvPr>
          <p:cNvSpPr txBox="1"/>
          <p:nvPr/>
        </p:nvSpPr>
        <p:spPr>
          <a:xfrm>
            <a:off x="4777336" y="4965084"/>
            <a:ext cx="534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D83A4C"/>
                </a:solidFill>
              </a:rPr>
              <a:t>E</a:t>
            </a:r>
            <a:endParaRPr lang="en-IN" sz="5400">
              <a:solidFill>
                <a:srgbClr val="D83A4C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7D2DBC9-D999-42E2-BAA9-58E66B6C8D8B}"/>
              </a:ext>
            </a:extLst>
          </p:cNvPr>
          <p:cNvSpPr txBox="1"/>
          <p:nvPr/>
        </p:nvSpPr>
        <p:spPr>
          <a:xfrm>
            <a:off x="3261671" y="4969902"/>
            <a:ext cx="65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FCE315"/>
                </a:solidFill>
              </a:rPr>
              <a:t>R</a:t>
            </a:r>
            <a:endParaRPr lang="en-IN" sz="5400">
              <a:solidFill>
                <a:srgbClr val="FCE315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70D76D3-7147-4CD2-BDBA-F8D376DF8117}"/>
              </a:ext>
            </a:extLst>
          </p:cNvPr>
          <p:cNvSpPr txBox="1"/>
          <p:nvPr/>
        </p:nvSpPr>
        <p:spPr>
          <a:xfrm>
            <a:off x="1782376" y="4969902"/>
            <a:ext cx="65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rgbClr val="44C5CB"/>
                </a:solidFill>
              </a:rPr>
              <a:t>D</a:t>
            </a:r>
            <a:endParaRPr lang="en-IN" sz="5400">
              <a:solidFill>
                <a:srgbClr val="44C5CB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B07C293-4BDE-4956-852E-4F029E418071}"/>
              </a:ext>
            </a:extLst>
          </p:cNvPr>
          <p:cNvSpPr txBox="1"/>
          <p:nvPr/>
        </p:nvSpPr>
        <p:spPr>
          <a:xfrm>
            <a:off x="8546359" y="2349564"/>
            <a:ext cx="33705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Eroding Potential</a:t>
            </a:r>
            <a:endParaRPr lang="en-IN" sz="6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6817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9" grpId="0" animBg="1"/>
      <p:bldP spid="20" grpId="0" animBg="1"/>
      <p:bldP spid="21" grpId="0" animBg="1"/>
      <p:bldP spid="22" grpId="0" animBg="1"/>
      <p:bldP spid="28" grpId="0"/>
      <p:bldP spid="29" grpId="0"/>
      <p:bldP spid="30" grpId="0"/>
      <p:bldP spid="31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B4351FE-C580-40BD-AE20-6A0AA53CCE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53DCBB8-4E55-4269-9CAB-77363681F5E1}"/>
              </a:ext>
            </a:extLst>
          </p:cNvPr>
          <p:cNvGrpSpPr/>
          <p:nvPr/>
        </p:nvGrpSpPr>
        <p:grpSpPr>
          <a:xfrm>
            <a:off x="2416088" y="1875507"/>
            <a:ext cx="7233076" cy="3885577"/>
            <a:chOff x="1452875" y="1809053"/>
            <a:chExt cx="7233076" cy="3885577"/>
          </a:xfrm>
        </p:grpSpPr>
        <p:pic>
          <p:nvPicPr>
            <p:cNvPr id="3" name="Picture 2" descr="Officer's Choice Whisky - Best Indian Whisky, Whiskey Cocktails">
              <a:extLst>
                <a:ext uri="{FF2B5EF4-FFF2-40B4-BE49-F238E27FC236}">
                  <a16:creationId xmlns:a16="http://schemas.microsoft.com/office/drawing/2014/main" xmlns="" id="{C79A13B0-FB2D-47FA-8C53-F0C278340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5296"/>
            <a:stretch/>
          </p:blipFill>
          <p:spPr bwMode="auto">
            <a:xfrm>
              <a:off x="1452875" y="1809053"/>
              <a:ext cx="2246126" cy="3885577"/>
            </a:xfrm>
            <a:prstGeom prst="rect">
              <a:avLst/>
            </a:prstGeom>
            <a:noFill/>
            <a:effectLst>
              <a:outerShdw blurRad="7747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Officer's Choice Whisky - Best Indian Whisky, Whiskey Cocktails">
              <a:extLst>
                <a:ext uri="{FF2B5EF4-FFF2-40B4-BE49-F238E27FC236}">
                  <a16:creationId xmlns:a16="http://schemas.microsoft.com/office/drawing/2014/main" xmlns="" id="{BA3BEE48-2B55-4882-9362-6B6182C90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5296"/>
            <a:stretch/>
          </p:blipFill>
          <p:spPr bwMode="auto">
            <a:xfrm>
              <a:off x="6439825" y="1809053"/>
              <a:ext cx="2246126" cy="3885577"/>
            </a:xfrm>
            <a:prstGeom prst="rect">
              <a:avLst/>
            </a:prstGeom>
            <a:noFill/>
            <a:effectLst>
              <a:outerShdw blurRad="7747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Officer's Choice Whisky - Best Indian Whisky, Whiskey Cocktails">
              <a:extLst>
                <a:ext uri="{FF2B5EF4-FFF2-40B4-BE49-F238E27FC236}">
                  <a16:creationId xmlns:a16="http://schemas.microsoft.com/office/drawing/2014/main" xmlns="" id="{9791A5C2-081B-448B-BC7D-F9BBFE1DC2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5296"/>
            <a:stretch/>
          </p:blipFill>
          <p:spPr bwMode="auto">
            <a:xfrm>
              <a:off x="3946350" y="1809053"/>
              <a:ext cx="2246126" cy="3885577"/>
            </a:xfrm>
            <a:prstGeom prst="rect">
              <a:avLst/>
            </a:prstGeom>
            <a:noFill/>
            <a:effectLst>
              <a:outerShdw blurRad="774700" dist="50800" dir="5400000" algn="ctr" rotWithShape="0">
                <a:srgbClr val="000000">
                  <a:alpha val="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xmlns="" id="{AB6C04B6-D7C3-4729-82AB-4E7F1E75BCDD}"/>
              </a:ext>
            </a:extLst>
          </p:cNvPr>
          <p:cNvSpPr/>
          <p:nvPr/>
        </p:nvSpPr>
        <p:spPr>
          <a:xfrm>
            <a:off x="2190936" y="365126"/>
            <a:ext cx="7653197" cy="146358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1DF0578-B0F9-4008-82F2-9B053211CB99}"/>
              </a:ext>
            </a:extLst>
          </p:cNvPr>
          <p:cNvSpPr/>
          <p:nvPr/>
        </p:nvSpPr>
        <p:spPr>
          <a:xfrm>
            <a:off x="4946964" y="4854165"/>
            <a:ext cx="2171323" cy="5522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1">
                <a:lumMod val="85000"/>
                <a:alpha val="6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6BF1E251-6585-457A-A952-5F2D5525B741}"/>
              </a:ext>
            </a:extLst>
          </p:cNvPr>
          <p:cNvSpPr/>
          <p:nvPr/>
        </p:nvSpPr>
        <p:spPr>
          <a:xfrm>
            <a:off x="7440439" y="4854163"/>
            <a:ext cx="2171323" cy="5522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1">
                <a:lumMod val="85000"/>
                <a:alpha val="6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92F46407-55C8-4106-9D0D-70F6AB973F6B}"/>
              </a:ext>
            </a:extLst>
          </p:cNvPr>
          <p:cNvSpPr/>
          <p:nvPr/>
        </p:nvSpPr>
        <p:spPr>
          <a:xfrm>
            <a:off x="2453489" y="4854164"/>
            <a:ext cx="2171323" cy="55226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bg1">
                <a:lumMod val="85000"/>
                <a:alpha val="6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4E4F5DA9-F555-47AB-9920-85370724285E}"/>
              </a:ext>
            </a:extLst>
          </p:cNvPr>
          <p:cNvSpPr/>
          <p:nvPr/>
        </p:nvSpPr>
        <p:spPr>
          <a:xfrm>
            <a:off x="2813939" y="484267"/>
            <a:ext cx="6367085" cy="1225298"/>
          </a:xfrm>
          <a:prstGeom prst="triangl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 sz="3600" b="1" i="1">
              <a:solidFill>
                <a:srgbClr val="FF0000"/>
              </a:solidFill>
              <a:highlight>
                <a:srgbClr val="C0C0C0"/>
              </a:highlight>
              <a:latin typeface="Franklin Gothic"/>
              <a:ea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0DDB955-90DB-48FD-AD80-38EFAF723403}"/>
              </a:ext>
            </a:extLst>
          </p:cNvPr>
          <p:cNvSpPr/>
          <p:nvPr/>
        </p:nvSpPr>
        <p:spPr>
          <a:xfrm>
            <a:off x="2967183" y="1957740"/>
            <a:ext cx="6130884" cy="11914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85E15B4-31F8-47CE-8C8C-C6BB472A955E}"/>
              </a:ext>
            </a:extLst>
          </p:cNvPr>
          <p:cNvSpPr/>
          <p:nvPr/>
        </p:nvSpPr>
        <p:spPr>
          <a:xfrm>
            <a:off x="2542836" y="1816685"/>
            <a:ext cx="6924914" cy="141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DA5A110-9DAE-4F67-973D-54A54C5A5390}"/>
              </a:ext>
            </a:extLst>
          </p:cNvPr>
          <p:cNvSpPr txBox="1"/>
          <p:nvPr/>
        </p:nvSpPr>
        <p:spPr>
          <a:xfrm>
            <a:off x="2542836" y="4874528"/>
            <a:ext cx="199109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1.Repackaging</a:t>
            </a:r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52618E6-8FCD-4D99-8688-FE3678DADA82}"/>
              </a:ext>
            </a:extLst>
          </p:cNvPr>
          <p:cNvSpPr txBox="1"/>
          <p:nvPr/>
        </p:nvSpPr>
        <p:spPr>
          <a:xfrm>
            <a:off x="7477739" y="4874526"/>
            <a:ext cx="2096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3.Reconnecting</a:t>
            </a:r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CF1762C-9189-41A8-8AF4-8FE92CFC8DD4}"/>
              </a:ext>
            </a:extLst>
          </p:cNvPr>
          <p:cNvSpPr txBox="1"/>
          <p:nvPr/>
        </p:nvSpPr>
        <p:spPr>
          <a:xfrm>
            <a:off x="4946964" y="4874527"/>
            <a:ext cx="2171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2.Repositioning</a:t>
            </a:r>
            <a:endParaRPr lang="en-IN"/>
          </a:p>
        </p:txBody>
      </p:sp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9B041223-6781-A451-0EEB-6660FCCB9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814" y="418527"/>
            <a:ext cx="1540756" cy="15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616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346491-A398-4CC7-937D-561A4E53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Officer's Choice Whisky - Best Indian Whisky, Whiskey Cocktails">
            <a:extLst>
              <a:ext uri="{FF2B5EF4-FFF2-40B4-BE49-F238E27FC236}">
                <a16:creationId xmlns:a16="http://schemas.microsoft.com/office/drawing/2014/main" xmlns="" id="{F3E651DF-C9D1-446F-AE15-2E4EA354A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>
            <a:off x="301309" y="136147"/>
            <a:ext cx="691009" cy="1195377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597803-7335-434C-97F7-2C48300516E6}"/>
              </a:ext>
            </a:extLst>
          </p:cNvPr>
          <p:cNvSpPr txBox="1"/>
          <p:nvPr/>
        </p:nvSpPr>
        <p:spPr>
          <a:xfrm>
            <a:off x="992318" y="379892"/>
            <a:ext cx="3236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1.Repackaging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FA384EAC-553A-4E56-BDBF-0DCC59E85D0A}"/>
              </a:ext>
            </a:extLst>
          </p:cNvPr>
          <p:cNvSpPr/>
          <p:nvPr/>
        </p:nvSpPr>
        <p:spPr>
          <a:xfrm>
            <a:off x="1030586" y="1399596"/>
            <a:ext cx="10130828" cy="51465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65100" sx="104000" sy="104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Officer's Choice Whisky - Best Indian Whisky, Whiskey Cocktails">
            <a:extLst>
              <a:ext uri="{FF2B5EF4-FFF2-40B4-BE49-F238E27FC236}">
                <a16:creationId xmlns:a16="http://schemas.microsoft.com/office/drawing/2014/main" xmlns="" id="{49129D5D-4147-46FE-B5B4-1C6C9EB93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296" t="3448" r="27209" b="9279"/>
          <a:stretch/>
        </p:blipFill>
        <p:spPr bwMode="auto">
          <a:xfrm>
            <a:off x="6717420" y="1820173"/>
            <a:ext cx="1258432" cy="4508625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fficers Choice Prestige Whisky 75.00 Cl">
            <a:extLst>
              <a:ext uri="{FF2B5EF4-FFF2-40B4-BE49-F238E27FC236}">
                <a16:creationId xmlns:a16="http://schemas.microsoft.com/office/drawing/2014/main" xmlns="" id="{1C2CA671-36DC-4669-B5C2-6818059D9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14" t="2072" r="36614" b="2648"/>
          <a:stretch/>
        </p:blipFill>
        <p:spPr bwMode="auto">
          <a:xfrm>
            <a:off x="4196161" y="1782206"/>
            <a:ext cx="1258432" cy="454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6BDA94D-3E4E-467D-9BAF-98E56729F226}"/>
              </a:ext>
            </a:extLst>
          </p:cNvPr>
          <p:cNvCxnSpPr/>
          <p:nvPr/>
        </p:nvCxnSpPr>
        <p:spPr>
          <a:xfrm>
            <a:off x="6096000" y="1990545"/>
            <a:ext cx="0" cy="4173647"/>
          </a:xfrm>
          <a:prstGeom prst="line">
            <a:avLst/>
          </a:prstGeom>
          <a:ln w="76200" cap="rnd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9D22121-F3F4-47BA-9D59-B959D4286A39}"/>
              </a:ext>
            </a:extLst>
          </p:cNvPr>
          <p:cNvSpPr txBox="1"/>
          <p:nvPr/>
        </p:nvSpPr>
        <p:spPr>
          <a:xfrm>
            <a:off x="8885722" y="2613953"/>
            <a:ext cx="136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rial Black" panose="020B0A04020102020204" pitchFamily="34" charset="0"/>
              </a:rPr>
              <a:t>NEW</a:t>
            </a:r>
            <a:endParaRPr lang="en-IN" sz="360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2C2ABC9-3157-40E9-B7FB-710FB7FD16FE}"/>
              </a:ext>
            </a:extLst>
          </p:cNvPr>
          <p:cNvSpPr txBox="1"/>
          <p:nvPr/>
        </p:nvSpPr>
        <p:spPr>
          <a:xfrm>
            <a:off x="1997802" y="2613953"/>
            <a:ext cx="12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rial Black" panose="020B0A04020102020204" pitchFamily="34" charset="0"/>
              </a:rPr>
              <a:t>OLD</a:t>
            </a:r>
            <a:endParaRPr lang="en-IN" sz="360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A69958C-7109-48D7-896E-DBC6C7181D5B}"/>
              </a:ext>
            </a:extLst>
          </p:cNvPr>
          <p:cNvSpPr txBox="1"/>
          <p:nvPr/>
        </p:nvSpPr>
        <p:spPr>
          <a:xfrm>
            <a:off x="1318248" y="3972888"/>
            <a:ext cx="2743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b="1"/>
              <a:t>Dull, staid and sober</a:t>
            </a:r>
            <a:endParaRPr lang="en-GB" sz="20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>
                <a:ea typeface="Calibri"/>
                <a:cs typeface="Calibri"/>
              </a:rPr>
              <a:t>Lacked premium feel </a:t>
            </a:r>
          </a:p>
          <a:p>
            <a:pPr marL="285750" indent="-285750">
              <a:buFont typeface="Arial"/>
              <a:buChar char="•"/>
            </a:pPr>
            <a:r>
              <a:rPr lang="en-GB" sz="2000" b="1">
                <a:ea typeface="Calibri"/>
                <a:cs typeface="Calibri"/>
              </a:rPr>
              <a:t>Good shelf appeal with new age look</a:t>
            </a:r>
          </a:p>
          <a:p>
            <a:endParaRPr lang="en-GB" sz="2000" b="1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1D25C8-6C0F-A107-17E5-4A32750D9A56}"/>
              </a:ext>
            </a:extLst>
          </p:cNvPr>
          <p:cNvSpPr txBox="1"/>
          <p:nvPr/>
        </p:nvSpPr>
        <p:spPr>
          <a:xfrm flipH="1">
            <a:off x="8046179" y="3972888"/>
            <a:ext cx="30449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b="1">
                <a:ea typeface="Calibri"/>
                <a:cs typeface="Calibri"/>
              </a:rPr>
              <a:t>Maintained authenticity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>
                <a:ea typeface="Calibri"/>
                <a:cs typeface="Calibri"/>
              </a:rPr>
              <a:t>Winner 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 b="1">
                <a:ea typeface="Calibri"/>
                <a:cs typeface="Calibri"/>
              </a:rPr>
              <a:t>Modern look</a:t>
            </a:r>
          </a:p>
          <a:p>
            <a:pPr marL="285750" indent="-285750">
              <a:buFont typeface="Arial"/>
              <a:buChar char="•"/>
            </a:pPr>
            <a:r>
              <a:rPr lang="en-GB" sz="2000" b="1">
                <a:ea typeface="+mn-lt"/>
                <a:cs typeface="Calibri"/>
              </a:rPr>
              <a:t>Officer's</a:t>
            </a:r>
            <a:r>
              <a:rPr lang="en-GB" sz="2000" b="1">
                <a:ea typeface="+mn-lt"/>
                <a:cs typeface="+mn-lt"/>
              </a:rPr>
              <a:t> kind of style</a:t>
            </a:r>
            <a:endParaRPr lang="en-GB" sz="20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460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346491-A398-4CC7-937D-561A4E53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Officer's Choice Whisky - Best Indian Whisky, Whiskey Cocktails">
            <a:extLst>
              <a:ext uri="{FF2B5EF4-FFF2-40B4-BE49-F238E27FC236}">
                <a16:creationId xmlns:a16="http://schemas.microsoft.com/office/drawing/2014/main" xmlns="" id="{F3E651DF-C9D1-446F-AE15-2E4EA354A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>
            <a:off x="301309" y="136147"/>
            <a:ext cx="691009" cy="1195377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597803-7335-434C-97F7-2C48300516E6}"/>
              </a:ext>
            </a:extLst>
          </p:cNvPr>
          <p:cNvSpPr txBox="1"/>
          <p:nvPr/>
        </p:nvSpPr>
        <p:spPr>
          <a:xfrm>
            <a:off x="992317" y="379892"/>
            <a:ext cx="342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2.Repositioning</a:t>
            </a:r>
            <a:endParaRPr lang="en-IN" sz="32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6CE98D1F-F60D-412B-85C8-E45D8263FB83}"/>
              </a:ext>
            </a:extLst>
          </p:cNvPr>
          <p:cNvSpPr/>
          <p:nvPr/>
        </p:nvSpPr>
        <p:spPr>
          <a:xfrm>
            <a:off x="1158844" y="1222218"/>
            <a:ext cx="10049346" cy="5060887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3E719D-AE7B-46D1-84D3-8CCBFA837D0D}"/>
              </a:ext>
            </a:extLst>
          </p:cNvPr>
          <p:cNvSpPr txBox="1"/>
          <p:nvPr/>
        </p:nvSpPr>
        <p:spPr>
          <a:xfrm>
            <a:off x="1606495" y="1849230"/>
            <a:ext cx="5623190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Existing positioning-'Challenge Yourself' which was not differentiable </a:t>
            </a:r>
            <a:r>
              <a:rPr lang="en-US" err="1">
                <a:solidFill>
                  <a:schemeClr val="bg1"/>
                </a:solidFill>
                <a:ea typeface="Calibri" panose="020F0502020204030204"/>
                <a:cs typeface="Calibri"/>
              </a:rPr>
              <a:t>wrt</a:t>
            </a: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 to other brands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Regular whisky consumers –sense of recognition key motivator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Old and outdated positioning </a:t>
            </a:r>
            <a:r>
              <a:rPr lang="en-US" err="1">
                <a:solidFill>
                  <a:schemeClr val="bg1"/>
                </a:solidFill>
                <a:ea typeface="Calibri" panose="020F0502020204030204"/>
                <a:cs typeface="Calibri"/>
              </a:rPr>
              <a:t>wrt</a:t>
            </a: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 to today's consumer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Price value perception is low </a:t>
            </a:r>
            <a:r>
              <a:rPr lang="en-US" err="1">
                <a:solidFill>
                  <a:schemeClr val="bg1"/>
                </a:solidFill>
                <a:ea typeface="Calibri" panose="020F0502020204030204"/>
                <a:cs typeface="Calibri"/>
              </a:rPr>
              <a:t>wrt</a:t>
            </a: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 to other competitors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OCW was seen as too mature and serious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Research on why drink OCW?? Taste and strong bond to the title officer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/>
              </a:rPr>
              <a:t>Roy focused on the word 'disruptive' for new campaign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The new campaign was positioned on righteousness and aims to awaken the officer in you.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IN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026" name="Picture 2" descr="What's the Difference Between Rebranding and Repositioning? - EDKENT® MEDIA">
            <a:extLst>
              <a:ext uri="{FF2B5EF4-FFF2-40B4-BE49-F238E27FC236}">
                <a16:creationId xmlns:a16="http://schemas.microsoft.com/office/drawing/2014/main" xmlns="" id="{2F5377C6-1660-46B7-90C8-B9F783CF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6211" y="2853197"/>
            <a:ext cx="3604090" cy="17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9219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346491-A398-4CC7-937D-561A4E5352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Officer's Choice Whisky - Best Indian Whisky, Whiskey Cocktails">
            <a:extLst>
              <a:ext uri="{FF2B5EF4-FFF2-40B4-BE49-F238E27FC236}">
                <a16:creationId xmlns:a16="http://schemas.microsoft.com/office/drawing/2014/main" xmlns="" id="{F3E651DF-C9D1-446F-AE15-2E4EA354A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>
            <a:off x="301309" y="136147"/>
            <a:ext cx="691009" cy="1195377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597803-7335-434C-97F7-2C48300516E6}"/>
              </a:ext>
            </a:extLst>
          </p:cNvPr>
          <p:cNvSpPr txBox="1"/>
          <p:nvPr/>
        </p:nvSpPr>
        <p:spPr>
          <a:xfrm>
            <a:off x="992317" y="379892"/>
            <a:ext cx="342577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solidFill>
                  <a:schemeClr val="bg1"/>
                </a:solidFill>
                <a:ea typeface="+mn-lt"/>
                <a:cs typeface="+mn-lt"/>
              </a:rPr>
              <a:t>3.Reconnecting</a:t>
            </a:r>
            <a:endParaRPr lang="en-US" sz="4000">
              <a:ea typeface="+mn-lt"/>
              <a:cs typeface="+mn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6CE98D1F-F60D-412B-85C8-E45D8263FB83}"/>
              </a:ext>
            </a:extLst>
          </p:cNvPr>
          <p:cNvSpPr/>
          <p:nvPr/>
        </p:nvSpPr>
        <p:spPr>
          <a:xfrm>
            <a:off x="1158844" y="1222218"/>
            <a:ext cx="10049346" cy="5060887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3E719D-AE7B-46D1-84D3-8CCBFA837D0D}"/>
              </a:ext>
            </a:extLst>
          </p:cNvPr>
          <p:cNvSpPr txBox="1"/>
          <p:nvPr/>
        </p:nvSpPr>
        <p:spPr>
          <a:xfrm>
            <a:off x="1655065" y="1906001"/>
            <a:ext cx="577097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Need for comprehensive integrated marketing communication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Amplify the new positioning statement through TVCs, radio spots, outdoor and other traditional media.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Advertising both in ATL as well BTL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Use of huge hoardings sites, gantries, pole kiosks, rickshaw backs, bus shelters, shop signage etc to spread the brand image.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Brand achieved  good recognition and was able to connect with consumers by focussing on celebrate the contribution and achievement of the common man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050" name="Picture 2" descr="The art of Networking - connecting with people -">
            <a:extLst>
              <a:ext uri="{FF2B5EF4-FFF2-40B4-BE49-F238E27FC236}">
                <a16:creationId xmlns:a16="http://schemas.microsoft.com/office/drawing/2014/main" xmlns="" id="{E03EE154-BF8D-4893-A1FD-2E55BBC3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2563" y="2434543"/>
            <a:ext cx="3220619" cy="26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41739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102EA1-E2E3-4F0D-983E-2CEDB3837A54}"/>
              </a:ext>
            </a:extLst>
          </p:cNvPr>
          <p:cNvSpPr/>
          <p:nvPr/>
        </p:nvSpPr>
        <p:spPr>
          <a:xfrm>
            <a:off x="0" y="-13195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1977535E-54DB-BDC2-922E-F7F0A3CDF7FE}"/>
              </a:ext>
            </a:extLst>
          </p:cNvPr>
          <p:cNvSpPr/>
          <p:nvPr/>
        </p:nvSpPr>
        <p:spPr>
          <a:xfrm>
            <a:off x="746094" y="1031719"/>
            <a:ext cx="10631429" cy="5642969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IN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80FAAF0-076D-9779-82D5-D2286B8EC3F7}"/>
              </a:ext>
            </a:extLst>
          </p:cNvPr>
          <p:cNvSpPr txBox="1"/>
          <p:nvPr/>
        </p:nvSpPr>
        <p:spPr>
          <a:xfrm>
            <a:off x="578757" y="229506"/>
            <a:ext cx="94651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solidFill>
                  <a:schemeClr val="bg1"/>
                </a:solidFill>
                <a:ea typeface="+mn-lt"/>
                <a:cs typeface="+mn-lt"/>
              </a:rPr>
              <a:t>How companies can showcase their product</a:t>
            </a:r>
            <a:endParaRPr lang="en-US" sz="4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F5F1A17-03BD-1943-1139-F2291720A13C}"/>
              </a:ext>
            </a:extLst>
          </p:cNvPr>
          <p:cNvSpPr txBox="1"/>
          <p:nvPr/>
        </p:nvSpPr>
        <p:spPr>
          <a:xfrm>
            <a:off x="1713442" y="1343024"/>
            <a:ext cx="1621366" cy="379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Word of mouth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6FF176-B660-001B-D439-18058C9E7EF0}"/>
              </a:ext>
            </a:extLst>
          </p:cNvPr>
          <p:cNvSpPr txBox="1"/>
          <p:nvPr/>
        </p:nvSpPr>
        <p:spPr>
          <a:xfrm>
            <a:off x="1556203" y="3876975"/>
            <a:ext cx="21293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Free samples at bars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87BE23-E2B4-188F-4FA1-99F0055BF03E}"/>
              </a:ext>
            </a:extLst>
          </p:cNvPr>
          <p:cNvSpPr txBox="1"/>
          <p:nvPr/>
        </p:nvSpPr>
        <p:spPr>
          <a:xfrm>
            <a:off x="5229375" y="1209220"/>
            <a:ext cx="2064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loyalty programs for customer retention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EE8942D-F611-5678-F70F-4705F251DE15}"/>
              </a:ext>
            </a:extLst>
          </p:cNvPr>
          <p:cNvSpPr txBox="1"/>
          <p:nvPr/>
        </p:nvSpPr>
        <p:spPr>
          <a:xfrm>
            <a:off x="8834513" y="1214512"/>
            <a:ext cx="18511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Associating with bars and parties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 descr="A picture containing text, metalware, gear, clipart&#10;&#10;Description automatically generated">
            <a:extLst>
              <a:ext uri="{FF2B5EF4-FFF2-40B4-BE49-F238E27FC236}">
                <a16:creationId xmlns:a16="http://schemas.microsoft.com/office/drawing/2014/main" xmlns="" id="{11EF5887-C672-772F-D6BE-112F10B9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21" y="4389438"/>
            <a:ext cx="2143125" cy="2143125"/>
          </a:xfrm>
          <a:prstGeom prst="rect">
            <a:avLst/>
          </a:prstGeom>
        </p:spPr>
      </p:pic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4A75AA96-3D44-614D-01E4-681B989FD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6" r="12598" b="-741"/>
          <a:stretch/>
        </p:blipFill>
        <p:spPr>
          <a:xfrm>
            <a:off x="1283182" y="1854978"/>
            <a:ext cx="2525989" cy="177224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F107136A-839F-E250-45C8-4DF38AAFC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69" r="3861" b="-654"/>
          <a:stretch/>
        </p:blipFill>
        <p:spPr>
          <a:xfrm>
            <a:off x="5306482" y="1928457"/>
            <a:ext cx="1927656" cy="1635874"/>
          </a:xfrm>
          <a:prstGeom prst="rect">
            <a:avLst/>
          </a:prstGeom>
        </p:spPr>
      </p:pic>
      <p:pic>
        <p:nvPicPr>
          <p:cNvPr id="6" name="Picture 6" descr="Close-up of hands shaking&#10;&#10;Description automatically generated">
            <a:extLst>
              <a:ext uri="{FF2B5EF4-FFF2-40B4-BE49-F238E27FC236}">
                <a16:creationId xmlns:a16="http://schemas.microsoft.com/office/drawing/2014/main" xmlns="" id="{7DF28A4A-C61F-D481-FF2A-2E802127FF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02" r="15058" b="-690"/>
          <a:stretch/>
        </p:blipFill>
        <p:spPr>
          <a:xfrm>
            <a:off x="8694419" y="1972987"/>
            <a:ext cx="1989935" cy="1546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AC103D7-869D-321A-5B8C-5F1AA6F1480D}"/>
              </a:ext>
            </a:extLst>
          </p:cNvPr>
          <p:cNvSpPr txBox="1"/>
          <p:nvPr/>
        </p:nvSpPr>
        <p:spPr>
          <a:xfrm>
            <a:off x="5327233" y="3906686"/>
            <a:ext cx="1914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Affiliate marketing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E33302A7-DD4E-010D-5B2F-A2A649A3BF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699" b="-175"/>
          <a:stretch/>
        </p:blipFill>
        <p:spPr>
          <a:xfrm>
            <a:off x="8777817" y="4542790"/>
            <a:ext cx="1810985" cy="1828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823274-B30B-5B4D-CC17-BA0118A7433D}"/>
              </a:ext>
            </a:extLst>
          </p:cNvPr>
          <p:cNvSpPr txBox="1"/>
          <p:nvPr/>
        </p:nvSpPr>
        <p:spPr>
          <a:xfrm>
            <a:off x="8777817" y="3782483"/>
            <a:ext cx="2224617" cy="667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Customer as the brand ambassador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4" descr="Diagram&#10;&#10;Description automatically generated">
            <a:extLst>
              <a:ext uri="{FF2B5EF4-FFF2-40B4-BE49-F238E27FC236}">
                <a16:creationId xmlns:a16="http://schemas.microsoft.com/office/drawing/2014/main" xmlns="" id="{A2911BF1-43E7-10E2-E0CC-41AD6166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9771" y="4454168"/>
            <a:ext cx="1883489" cy="17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750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3CED26C-06F7-4532-BB4C-327CFDF277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D0E8D-6F81-49ED-B9E9-048FD5716626}"/>
              </a:ext>
            </a:extLst>
          </p:cNvPr>
          <p:cNvSpPr txBox="1"/>
          <p:nvPr/>
        </p:nvSpPr>
        <p:spPr>
          <a:xfrm>
            <a:off x="624689" y="289711"/>
            <a:ext cx="598434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Current Scenario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8A3EA3-492D-620B-1E14-AC0DA88DCD86}"/>
              </a:ext>
            </a:extLst>
          </p:cNvPr>
          <p:cNvSpPr/>
          <p:nvPr/>
        </p:nvSpPr>
        <p:spPr>
          <a:xfrm>
            <a:off x="1158844" y="1222218"/>
            <a:ext cx="10049346" cy="5060887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896694-4127-5FAF-02BD-2798DE2DD510}"/>
              </a:ext>
            </a:extLst>
          </p:cNvPr>
          <p:cNvSpPr txBox="1"/>
          <p:nvPr/>
        </p:nvSpPr>
        <p:spPr>
          <a:xfrm>
            <a:off x="2073244" y="1831123"/>
            <a:ext cx="8464990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Since 2009, ABD has expanded its portfolio by entering several other segments and launching new brands; Jolly Rogers (2010), Officer's Choice Blue (2011), Sterling Reserve (2017)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In 2018, OCW franchise crosses the 34 million 9L-cases and becomes the world's largest selling whisky.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In 2021, OCW grew stronger in comparison(11.5%) to the regular whisky segment(8.9%).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Market share increased from 35.6% (2019-20)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to 36.2%.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 has lost consumers due to lowered salience of the Cheap and Deluxe whisky brands.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 looks forward to re-crafting packaging and consumer communication in contemporary manner.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9B626E-87A5-C5E0-8340-817EB19B2A84}"/>
              </a:ext>
            </a:extLst>
          </p:cNvPr>
          <p:cNvSpPr txBox="1"/>
          <p:nvPr/>
        </p:nvSpPr>
        <p:spPr>
          <a:xfrm>
            <a:off x="626691" y="6390880"/>
            <a:ext cx="111970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Source: ABD annual report FY2020-21, 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https://www.abdindia.com/media/ze3lgxek/abd-annual-report-fy2020-21.pdf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2274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No photo description available.">
            <a:extLst>
              <a:ext uri="{FF2B5EF4-FFF2-40B4-BE49-F238E27FC236}">
                <a16:creationId xmlns:a16="http://schemas.microsoft.com/office/drawing/2014/main" xmlns="" id="{7FBDFC1B-9DDF-40E8-A841-3A3480D92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346"/>
          <a:stretch/>
        </p:blipFill>
        <p:spPr bwMode="auto">
          <a:xfrm>
            <a:off x="0" y="366665"/>
            <a:ext cx="4573587" cy="649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xmlns="" id="{47F26378-459E-41BC-A009-8ACB1D62DDB6}"/>
              </a:ext>
            </a:extLst>
          </p:cNvPr>
          <p:cNvSpPr/>
          <p:nvPr/>
        </p:nvSpPr>
        <p:spPr>
          <a:xfrm>
            <a:off x="4977896" y="366665"/>
            <a:ext cx="6618084" cy="3358836"/>
          </a:xfrm>
          <a:prstGeom prst="cloudCallout">
            <a:avLst>
              <a:gd name="adj1" fmla="val -62664"/>
              <a:gd name="adj2" fmla="val 47405"/>
            </a:avLst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xmlns="" id="{076A4DB1-13CC-45EB-92B5-BB69656AB9C6}"/>
              </a:ext>
            </a:extLst>
          </p:cNvPr>
          <p:cNvSpPr/>
          <p:nvPr/>
        </p:nvSpPr>
        <p:spPr>
          <a:xfrm>
            <a:off x="4897924" y="253496"/>
            <a:ext cx="6618084" cy="3358836"/>
          </a:xfrm>
          <a:prstGeom prst="cloudCallout">
            <a:avLst>
              <a:gd name="adj1" fmla="val -62664"/>
              <a:gd name="adj2" fmla="val 4740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7875F5-42AA-4A0D-A59C-55F2DE6087CB}"/>
              </a:ext>
            </a:extLst>
          </p:cNvPr>
          <p:cNvSpPr txBox="1"/>
          <p:nvPr/>
        </p:nvSpPr>
        <p:spPr>
          <a:xfrm>
            <a:off x="6518495" y="891921"/>
            <a:ext cx="31868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rgbClr val="3E0403"/>
                </a:solidFill>
                <a:latin typeface="Curlz MT" panose="04040404050702020202" pitchFamily="82" charset="0"/>
              </a:rPr>
              <a:t>Thank</a:t>
            </a:r>
          </a:p>
          <a:p>
            <a:pPr algn="ctr"/>
            <a:r>
              <a:rPr lang="en-US" sz="7200" b="1">
                <a:solidFill>
                  <a:srgbClr val="3E0403"/>
                </a:solidFill>
                <a:latin typeface="Curlz MT" panose="04040404050702020202" pitchFamily="82" charset="0"/>
              </a:rPr>
              <a:t>You</a:t>
            </a:r>
            <a:endParaRPr lang="en-IN" sz="7200" b="1">
              <a:solidFill>
                <a:srgbClr val="3E0403"/>
              </a:solidFill>
              <a:latin typeface="Curlz MT" panose="040404040507020202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D49A7E-5A79-4CB0-AA54-51A5D801B468}"/>
              </a:ext>
            </a:extLst>
          </p:cNvPr>
          <p:cNvSpPr/>
          <p:nvPr/>
        </p:nvSpPr>
        <p:spPr>
          <a:xfrm>
            <a:off x="4573587" y="5966079"/>
            <a:ext cx="7618413" cy="891921"/>
          </a:xfrm>
          <a:prstGeom prst="rect">
            <a:avLst/>
          </a:prstGeom>
          <a:gradFill>
            <a:gsLst>
              <a:gs pos="48700">
                <a:srgbClr val="F9F5F3"/>
              </a:gs>
              <a:gs pos="0">
                <a:schemeClr val="bg1"/>
              </a:gs>
              <a:gs pos="100000">
                <a:srgbClr val="F9F4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57470AD-6A79-492C-80F9-87B45B188DD2}"/>
              </a:ext>
            </a:extLst>
          </p:cNvPr>
          <p:cNvGrpSpPr/>
          <p:nvPr/>
        </p:nvGrpSpPr>
        <p:grpSpPr>
          <a:xfrm>
            <a:off x="6518925" y="4690273"/>
            <a:ext cx="1681946" cy="1134660"/>
            <a:chOff x="9895908" y="1564325"/>
            <a:chExt cx="1681946" cy="1134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1332385-F88A-442C-8EF7-83836A0A51B1}"/>
                </a:ext>
              </a:extLst>
            </p:cNvPr>
            <p:cNvSpPr txBox="1">
              <a:spLocks noChangeAspect="1"/>
            </p:cNvSpPr>
            <p:nvPr/>
          </p:nvSpPr>
          <p:spPr>
            <a:xfrm rot="19980000">
              <a:off x="9956408" y="2106515"/>
              <a:ext cx="1336709" cy="5924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sz="3250">
                  <a:solidFill>
                    <a:srgbClr val="E21C23"/>
                  </a:solidFill>
                  <a:latin typeface="Script MT Bold" panose="03040602040607080904" pitchFamily="66" charset="0"/>
                </a:rPr>
                <a:t>Choice</a:t>
              </a:r>
              <a:endParaRPr lang="en-IN" sz="3250">
                <a:solidFill>
                  <a:srgbClr val="E21C23"/>
                </a:solidFill>
                <a:latin typeface="Script MT Bold" panose="03040602040607080904" pitchFamily="66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41BC890-4CF3-44F1-82AE-F8060F629544}"/>
                </a:ext>
              </a:extLst>
            </p:cNvPr>
            <p:cNvSpPr txBox="1">
              <a:spLocks noChangeAspect="1"/>
            </p:cNvSpPr>
            <p:nvPr/>
          </p:nvSpPr>
          <p:spPr>
            <a:xfrm rot="19980000">
              <a:off x="9895908" y="1564325"/>
              <a:ext cx="1681946" cy="661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r>
                <a:rPr lang="en-US" sz="3700">
                  <a:solidFill>
                    <a:srgbClr val="E01A21"/>
                  </a:solidFill>
                  <a:latin typeface="Brush Script MT"/>
                </a:rPr>
                <a:t>Student's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7E0474E-3380-448F-89DD-DF0E8763B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66743" y="4528725"/>
            <a:ext cx="1459993" cy="145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9905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4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788578B-6C12-4D74-991A-6804EFECC461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43B182-C003-4E23-9B4E-341B36AE8005}"/>
              </a:ext>
            </a:extLst>
          </p:cNvPr>
          <p:cNvSpPr txBox="1"/>
          <p:nvPr/>
        </p:nvSpPr>
        <p:spPr>
          <a:xfrm>
            <a:off x="1096881" y="1223247"/>
            <a:ext cx="4091709" cy="53245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Introduction</a:t>
            </a:r>
          </a:p>
          <a:p>
            <a:r>
              <a:rPr lang="en-US" sz="2000">
                <a:solidFill>
                  <a:schemeClr val="bg1"/>
                </a:solidFill>
              </a:rPr>
              <a:t>Important Analysis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Marketing Mix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STP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SWOT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Key Competitor Analysis</a:t>
            </a:r>
          </a:p>
          <a:p>
            <a:r>
              <a:rPr lang="en-US" sz="2000">
                <a:solidFill>
                  <a:schemeClr val="bg1"/>
                </a:solidFill>
              </a:rPr>
              <a:t>Brand Asset Valuator(Y&amp;R)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3 Pillars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Repackaging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Repositioning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2000">
                <a:solidFill>
                  <a:schemeClr val="bg1"/>
                </a:solidFill>
              </a:rPr>
              <a:t>Reconnecting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Marketing Ideas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Question 1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        How to choose the best ad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        Our Choice of ad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Question 2</a:t>
            </a:r>
            <a:endParaRPr lang="en-IN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Current Performance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C11E32-B370-4A6B-B9F7-8D99271ED80D}"/>
              </a:ext>
            </a:extLst>
          </p:cNvPr>
          <p:cNvSpPr txBox="1"/>
          <p:nvPr/>
        </p:nvSpPr>
        <p:spPr>
          <a:xfrm>
            <a:off x="436606" y="76505"/>
            <a:ext cx="37317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Contents</a:t>
            </a:r>
          </a:p>
          <a:p>
            <a:endParaRPr lang="en-IN"/>
          </a:p>
        </p:txBody>
      </p:sp>
      <p:pic>
        <p:nvPicPr>
          <p:cNvPr id="5" name="Picture 4" descr="Officer's Choice Whisky - Best Indian Whisky, Whiskey Cocktails">
            <a:extLst>
              <a:ext uri="{FF2B5EF4-FFF2-40B4-BE49-F238E27FC236}">
                <a16:creationId xmlns:a16="http://schemas.microsoft.com/office/drawing/2014/main" xmlns="" id="{2200534C-C1AB-4A76-AEEF-9A827F02F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713438" y="1217565"/>
            <a:ext cx="345505" cy="421377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Officer's Choice Whisky - Best Indian Whisky, Whiskey Cocktails">
            <a:extLst>
              <a:ext uri="{FF2B5EF4-FFF2-40B4-BE49-F238E27FC236}">
                <a16:creationId xmlns:a16="http://schemas.microsoft.com/office/drawing/2014/main" xmlns="" id="{70AC8EE0-4A7C-4E17-91DE-DBE6FBECF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713437" y="1530635"/>
            <a:ext cx="345505" cy="421379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Officer's Choice Whisky - Best Indian Whisky, Whiskey Cocktails">
            <a:extLst>
              <a:ext uri="{FF2B5EF4-FFF2-40B4-BE49-F238E27FC236}">
                <a16:creationId xmlns:a16="http://schemas.microsoft.com/office/drawing/2014/main" xmlns="" id="{ED377394-2AA1-432B-844D-C2C03B874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681949" y="6171156"/>
            <a:ext cx="345505" cy="361675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Officer's Choice Whisky - Best Indian Whisky, Whiskey Cocktails">
            <a:extLst>
              <a:ext uri="{FF2B5EF4-FFF2-40B4-BE49-F238E27FC236}">
                <a16:creationId xmlns:a16="http://schemas.microsoft.com/office/drawing/2014/main" xmlns="" id="{FC567965-E190-4DA6-BEC0-C40216466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681326" y="5859760"/>
            <a:ext cx="345505" cy="360426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Officer's Choice Whisky - Best Indian Whisky, Whiskey Cocktails">
            <a:extLst>
              <a:ext uri="{FF2B5EF4-FFF2-40B4-BE49-F238E27FC236}">
                <a16:creationId xmlns:a16="http://schemas.microsoft.com/office/drawing/2014/main" xmlns="" id="{5804DB01-A350-43D2-9DE6-977A79622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681328" y="4935102"/>
            <a:ext cx="345505" cy="360425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Officer's Choice Whisky - Best Indian Whisky, Whiskey Cocktails">
            <a:extLst>
              <a:ext uri="{FF2B5EF4-FFF2-40B4-BE49-F238E27FC236}">
                <a16:creationId xmlns:a16="http://schemas.microsoft.com/office/drawing/2014/main" xmlns="" id="{D17900A9-1073-44C0-829B-6E04C46F0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681330" y="4623682"/>
            <a:ext cx="345505" cy="36042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Officer's Choice Whisky - Best Indian Whisky, Whiskey Cocktails">
            <a:extLst>
              <a:ext uri="{FF2B5EF4-FFF2-40B4-BE49-F238E27FC236}">
                <a16:creationId xmlns:a16="http://schemas.microsoft.com/office/drawing/2014/main" xmlns="" id="{4E078C2F-7B2A-4615-A404-C656B717C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706257" y="3362544"/>
            <a:ext cx="345505" cy="41027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Officer's Choice Whisky - Best Indian Whisky, Whiskey Cocktails">
            <a:extLst>
              <a:ext uri="{FF2B5EF4-FFF2-40B4-BE49-F238E27FC236}">
                <a16:creationId xmlns:a16="http://schemas.microsoft.com/office/drawing/2014/main" xmlns="" id="{6614C9F7-5ED3-48B5-92F8-BD86F76E2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707882" y="3057016"/>
            <a:ext cx="345505" cy="410271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Officer's Choice Whisky - Best Indian Whisky, Whiskey Cocktails">
            <a:extLst>
              <a:ext uri="{FF2B5EF4-FFF2-40B4-BE49-F238E27FC236}">
                <a16:creationId xmlns:a16="http://schemas.microsoft.com/office/drawing/2014/main" xmlns="" id="{C9E6F640-48C2-42A7-9D89-E5F5FD638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13526" y="1934168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Officer's Choice Whisky - Best Indian Whisky, Whiskey Cocktails">
            <a:extLst>
              <a:ext uri="{FF2B5EF4-FFF2-40B4-BE49-F238E27FC236}">
                <a16:creationId xmlns:a16="http://schemas.microsoft.com/office/drawing/2014/main" xmlns="" id="{5130F71F-3B9F-46EA-AB9C-0F2F145EE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13526" y="2223976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Officer's Choice Whisky - Best Indian Whisky, Whiskey Cocktails">
            <a:extLst>
              <a:ext uri="{FF2B5EF4-FFF2-40B4-BE49-F238E27FC236}">
                <a16:creationId xmlns:a16="http://schemas.microsoft.com/office/drawing/2014/main" xmlns="" id="{A5CA9B72-A925-4545-A769-CCA2E19C46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08266" y="4343374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Officer's Choice Whisky - Best Indian Whisky, Whiskey Cocktails">
            <a:extLst>
              <a:ext uri="{FF2B5EF4-FFF2-40B4-BE49-F238E27FC236}">
                <a16:creationId xmlns:a16="http://schemas.microsoft.com/office/drawing/2014/main" xmlns="" id="{699CEA20-276F-4418-8B64-9C7D11E22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08266" y="4043650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Officer's Choice Whisky - Best Indian Whisky, Whiskey Cocktails">
            <a:extLst>
              <a:ext uri="{FF2B5EF4-FFF2-40B4-BE49-F238E27FC236}">
                <a16:creationId xmlns:a16="http://schemas.microsoft.com/office/drawing/2014/main" xmlns="" id="{04E1BB33-1282-45B0-A940-377B3F78D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08266" y="3760747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Officer's Choice Whisky - Best Indian Whisky, Whiskey Cocktails">
            <a:extLst>
              <a:ext uri="{FF2B5EF4-FFF2-40B4-BE49-F238E27FC236}">
                <a16:creationId xmlns:a16="http://schemas.microsoft.com/office/drawing/2014/main" xmlns="" id="{7D8834C5-567C-4739-A159-CBD2CE650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13526" y="2846017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Officer's Choice Whisky - Best Indian Whisky, Whiskey Cocktails">
            <a:extLst>
              <a:ext uri="{FF2B5EF4-FFF2-40B4-BE49-F238E27FC236}">
                <a16:creationId xmlns:a16="http://schemas.microsoft.com/office/drawing/2014/main" xmlns="" id="{B9A7BB5C-B588-4D17-AA26-3716AD93B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08266" y="2525371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Officer's Choice Whisky - Best Indian Whisky, Whiskey Cocktails">
            <a:extLst>
              <a:ext uri="{FF2B5EF4-FFF2-40B4-BE49-F238E27FC236}">
                <a16:creationId xmlns:a16="http://schemas.microsoft.com/office/drawing/2014/main" xmlns="" id="{0C181021-947F-F184-EC0A-D748070C8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15523" y="5593417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Officer's Choice Whisky - Best Indian Whisky, Whiskey Cocktails">
            <a:extLst>
              <a:ext uri="{FF2B5EF4-FFF2-40B4-BE49-F238E27FC236}">
                <a16:creationId xmlns:a16="http://schemas.microsoft.com/office/drawing/2014/main" xmlns="" id="{FE184E77-F0FD-E87D-F8F9-4756B33C2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296"/>
          <a:stretch/>
        </p:blipFill>
        <p:spPr bwMode="auto">
          <a:xfrm rot="5400000">
            <a:off x="1315523" y="5284621"/>
            <a:ext cx="213604" cy="260512"/>
          </a:xfrm>
          <a:prstGeom prst="rect">
            <a:avLst/>
          </a:prstGeom>
          <a:noFill/>
          <a:effectLst>
            <a:outerShdw blurRad="7747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34568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3CED26C-06F7-4532-BB4C-327CFDF277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D0E8D-6F81-49ED-B9E9-048FD5716626}"/>
              </a:ext>
            </a:extLst>
          </p:cNvPr>
          <p:cNvSpPr txBox="1"/>
          <p:nvPr/>
        </p:nvSpPr>
        <p:spPr>
          <a:xfrm>
            <a:off x="624689" y="289711"/>
            <a:ext cx="5984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Introduction</a:t>
            </a:r>
            <a:endParaRPr lang="en-IN" sz="44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8A3EA3-492D-620B-1E14-AC0DA88DCD86}"/>
              </a:ext>
            </a:extLst>
          </p:cNvPr>
          <p:cNvSpPr/>
          <p:nvPr/>
        </p:nvSpPr>
        <p:spPr>
          <a:xfrm>
            <a:off x="1158844" y="1222218"/>
            <a:ext cx="10049346" cy="5060887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896694-4127-5FAF-02BD-2798DE2DD510}"/>
              </a:ext>
            </a:extLst>
          </p:cNvPr>
          <p:cNvSpPr txBox="1"/>
          <p:nvPr/>
        </p:nvSpPr>
        <p:spPr>
          <a:xfrm>
            <a:off x="1810798" y="1914642"/>
            <a:ext cx="846499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 is an Indian whisky brand owned by Allied Blenders &amp; Distillers.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ABD had been set up by Kishore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Chhabria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 1988.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Sold in 29 countries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Positioned in regular whisky segment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Finely balanced malt blend </a:t>
            </a: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905B40-C364-4C60-6A2C-F4DCC4CEDEA3}"/>
              </a:ext>
            </a:extLst>
          </p:cNvPr>
          <p:cNvSpPr txBox="1"/>
          <p:nvPr/>
        </p:nvSpPr>
        <p:spPr>
          <a:xfrm>
            <a:off x="2170028" y="4365517"/>
            <a:ext cx="2726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Market Share of the Regular Segment (2007-08)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518E7B78-E661-6C87-13CF-DBE60CD48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532863" y="3328791"/>
            <a:ext cx="5159296" cy="27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1391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3CED26C-06F7-4532-BB4C-327CFDF277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D0E8D-6F81-49ED-B9E9-048FD5716626}"/>
              </a:ext>
            </a:extLst>
          </p:cNvPr>
          <p:cNvSpPr txBox="1"/>
          <p:nvPr/>
        </p:nvSpPr>
        <p:spPr>
          <a:xfrm>
            <a:off x="624689" y="289711"/>
            <a:ext cx="598434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Case Study Introduction</a:t>
            </a:r>
            <a:endParaRPr lang="en-IN" sz="440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2B8A3EA3-492D-620B-1E14-AC0DA88DCD86}"/>
              </a:ext>
            </a:extLst>
          </p:cNvPr>
          <p:cNvSpPr/>
          <p:nvPr/>
        </p:nvSpPr>
        <p:spPr>
          <a:xfrm>
            <a:off x="1158844" y="1222218"/>
            <a:ext cx="10049346" cy="5060887"/>
          </a:xfrm>
          <a:prstGeom prst="round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C896694-4127-5FAF-02BD-2798DE2DD510}"/>
              </a:ext>
            </a:extLst>
          </p:cNvPr>
          <p:cNvSpPr txBox="1"/>
          <p:nvPr/>
        </p:nvSpPr>
        <p:spPr>
          <a:xfrm>
            <a:off x="2073244" y="1831123"/>
            <a:ext cx="846499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In 2008, OCW had 15% share of the regular whisky segment, selling 6.6 million cases.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The growth had been steady, but the brand wanted more.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 wanted to increase the customer base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 wanted to understand its brand perception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cs typeface="Calibri"/>
              </a:rPr>
              <a:t>OCW wanted to define the core value of its brand equity</a:t>
            </a:r>
          </a:p>
          <a:p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endParaRPr lang="en-IN">
              <a:solidFill>
                <a:srgbClr val="000000"/>
              </a:solidFill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7A96C61-2417-27C5-A93E-68038567B3DA}"/>
              </a:ext>
            </a:extLst>
          </p:cNvPr>
          <p:cNvSpPr txBox="1"/>
          <p:nvPr/>
        </p:nvSpPr>
        <p:spPr>
          <a:xfrm>
            <a:off x="2070243" y="3632043"/>
            <a:ext cx="847104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Research Results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bg1"/>
                </a:solidFill>
                <a:cs typeface="Calibri"/>
              </a:rPr>
              <a:t>Low on salience (</a:t>
            </a: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noticeability</a:t>
            </a:r>
            <a:r>
              <a:rPr lang="en-GB">
                <a:solidFill>
                  <a:schemeClr val="bg1"/>
                </a:solidFill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bg1"/>
                </a:solidFill>
                <a:cs typeface="Calibri"/>
              </a:rPr>
              <a:t>Unable to connect with consumers at an emotional level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Considered stale, old, dull, boring</a:t>
            </a:r>
            <a:endParaRPr lang="en-GB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solidFill>
                  <a:schemeClr val="bg1"/>
                </a:solidFill>
                <a:ea typeface="+mn-lt"/>
                <a:cs typeface="+mn-lt"/>
              </a:rPr>
              <a:t>Price-Value perception of the brand was low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bg1"/>
                </a:solidFill>
                <a:cs typeface="Calibri"/>
              </a:rPr>
              <a:t>Communication was not differentiated enough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chemeClr val="bg1"/>
                </a:solidFill>
                <a:cs typeface="Calibri"/>
              </a:rPr>
              <a:t>Packaging lacked a contemporary feel</a:t>
            </a:r>
          </a:p>
        </p:txBody>
      </p:sp>
    </p:spTree>
    <p:extLst>
      <p:ext uri="{BB962C8B-B14F-4D97-AF65-F5344CB8AC3E}">
        <p14:creationId xmlns:p14="http://schemas.microsoft.com/office/powerpoint/2010/main" xmlns="" val="817593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6CDE157-179F-4323-B6FB-BD6F0703DC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A285523-799D-4DF4-B1BB-EF2C912DD2FD}"/>
              </a:ext>
            </a:extLst>
          </p:cNvPr>
          <p:cNvSpPr/>
          <p:nvPr/>
        </p:nvSpPr>
        <p:spPr>
          <a:xfrm>
            <a:off x="985688" y="1719986"/>
            <a:ext cx="1719743" cy="1786848"/>
          </a:xfrm>
          <a:prstGeom prst="roundRect">
            <a:avLst>
              <a:gd name="adj" fmla="val 19591"/>
            </a:avLst>
          </a:prstGeom>
          <a:solidFill>
            <a:srgbClr val="603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DB1FF70E-CC1B-415C-B02D-58A009900272}"/>
              </a:ext>
            </a:extLst>
          </p:cNvPr>
          <p:cNvSpPr/>
          <p:nvPr/>
        </p:nvSpPr>
        <p:spPr>
          <a:xfrm rot="10800000">
            <a:off x="665509" y="2730852"/>
            <a:ext cx="2360104" cy="3384958"/>
          </a:xfrm>
          <a:custGeom>
            <a:avLst/>
            <a:gdLst>
              <a:gd name="connsiteX0" fmla="*/ 2360104 w 2360104"/>
              <a:gd name="connsiteY0" fmla="*/ 3384958 h 3384958"/>
              <a:gd name="connsiteX1" fmla="*/ 1779865 w 2360104"/>
              <a:gd name="connsiteY1" fmla="*/ 3384958 h 3384958"/>
              <a:gd name="connsiteX2" fmla="*/ 1180052 w 2360104"/>
              <a:gd name="connsiteY2" fmla="*/ 2785145 h 3384958"/>
              <a:gd name="connsiteX3" fmla="*/ 580239 w 2360104"/>
              <a:gd name="connsiteY3" fmla="*/ 3384958 h 3384958"/>
              <a:gd name="connsiteX4" fmla="*/ 0 w 2360104"/>
              <a:gd name="connsiteY4" fmla="*/ 3384958 h 3384958"/>
              <a:gd name="connsiteX5" fmla="*/ 0 w 2360104"/>
              <a:gd name="connsiteY5" fmla="*/ 393359 h 3384958"/>
              <a:gd name="connsiteX6" fmla="*/ 393359 w 2360104"/>
              <a:gd name="connsiteY6" fmla="*/ 0 h 3384958"/>
              <a:gd name="connsiteX7" fmla="*/ 1966745 w 2360104"/>
              <a:gd name="connsiteY7" fmla="*/ 0 h 3384958"/>
              <a:gd name="connsiteX8" fmla="*/ 2360104 w 2360104"/>
              <a:gd name="connsiteY8" fmla="*/ 393359 h 33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104" h="3384958">
                <a:moveTo>
                  <a:pt x="2360104" y="3384958"/>
                </a:moveTo>
                <a:lnTo>
                  <a:pt x="1779865" y="3384958"/>
                </a:lnTo>
                <a:cubicBezTo>
                  <a:pt x="1779865" y="3053690"/>
                  <a:pt x="1511320" y="2785145"/>
                  <a:pt x="1180052" y="2785145"/>
                </a:cubicBezTo>
                <a:cubicBezTo>
                  <a:pt x="848784" y="2785145"/>
                  <a:pt x="580239" y="3053690"/>
                  <a:pt x="580239" y="3384958"/>
                </a:cubicBezTo>
                <a:lnTo>
                  <a:pt x="0" y="3384958"/>
                </a:lnTo>
                <a:lnTo>
                  <a:pt x="0" y="393359"/>
                </a:lnTo>
                <a:cubicBezTo>
                  <a:pt x="0" y="176113"/>
                  <a:pt x="176113" y="0"/>
                  <a:pt x="393359" y="0"/>
                </a:cubicBezTo>
                <a:lnTo>
                  <a:pt x="1966745" y="0"/>
                </a:lnTo>
                <a:cubicBezTo>
                  <a:pt x="2183991" y="0"/>
                  <a:pt x="2360104" y="176113"/>
                  <a:pt x="2360104" y="3933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B5CE9A2D-4776-410F-8BE9-CD0A5DA67418}"/>
              </a:ext>
            </a:extLst>
          </p:cNvPr>
          <p:cNvSpPr/>
          <p:nvPr/>
        </p:nvSpPr>
        <p:spPr>
          <a:xfrm>
            <a:off x="9486565" y="1720135"/>
            <a:ext cx="1719743" cy="1599540"/>
          </a:xfrm>
          <a:prstGeom prst="roundRect">
            <a:avLst>
              <a:gd name="adj" fmla="val 19591"/>
            </a:avLst>
          </a:prstGeom>
          <a:solidFill>
            <a:srgbClr val="D72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5A3B112A-03CC-48E3-8119-62D615F61849}"/>
              </a:ext>
            </a:extLst>
          </p:cNvPr>
          <p:cNvSpPr/>
          <p:nvPr/>
        </p:nvSpPr>
        <p:spPr>
          <a:xfrm rot="10800000">
            <a:off x="9166386" y="2730852"/>
            <a:ext cx="2360104" cy="3384958"/>
          </a:xfrm>
          <a:custGeom>
            <a:avLst/>
            <a:gdLst>
              <a:gd name="connsiteX0" fmla="*/ 2360104 w 2360104"/>
              <a:gd name="connsiteY0" fmla="*/ 3384958 h 3384958"/>
              <a:gd name="connsiteX1" fmla="*/ 1779865 w 2360104"/>
              <a:gd name="connsiteY1" fmla="*/ 3384958 h 3384958"/>
              <a:gd name="connsiteX2" fmla="*/ 1180052 w 2360104"/>
              <a:gd name="connsiteY2" fmla="*/ 2785145 h 3384958"/>
              <a:gd name="connsiteX3" fmla="*/ 580239 w 2360104"/>
              <a:gd name="connsiteY3" fmla="*/ 3384958 h 3384958"/>
              <a:gd name="connsiteX4" fmla="*/ 0 w 2360104"/>
              <a:gd name="connsiteY4" fmla="*/ 3384958 h 3384958"/>
              <a:gd name="connsiteX5" fmla="*/ 0 w 2360104"/>
              <a:gd name="connsiteY5" fmla="*/ 393359 h 3384958"/>
              <a:gd name="connsiteX6" fmla="*/ 393359 w 2360104"/>
              <a:gd name="connsiteY6" fmla="*/ 0 h 3384958"/>
              <a:gd name="connsiteX7" fmla="*/ 1966745 w 2360104"/>
              <a:gd name="connsiteY7" fmla="*/ 0 h 3384958"/>
              <a:gd name="connsiteX8" fmla="*/ 2360104 w 2360104"/>
              <a:gd name="connsiteY8" fmla="*/ 393359 h 33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104" h="3384958">
                <a:moveTo>
                  <a:pt x="2360104" y="3384958"/>
                </a:moveTo>
                <a:lnTo>
                  <a:pt x="1779865" y="3384958"/>
                </a:lnTo>
                <a:cubicBezTo>
                  <a:pt x="1779865" y="3053690"/>
                  <a:pt x="1511320" y="2785145"/>
                  <a:pt x="1180052" y="2785145"/>
                </a:cubicBezTo>
                <a:cubicBezTo>
                  <a:pt x="848784" y="2785145"/>
                  <a:pt x="580239" y="3053690"/>
                  <a:pt x="580239" y="3384958"/>
                </a:cubicBezTo>
                <a:lnTo>
                  <a:pt x="0" y="3384958"/>
                </a:lnTo>
                <a:lnTo>
                  <a:pt x="0" y="393359"/>
                </a:lnTo>
                <a:cubicBezTo>
                  <a:pt x="0" y="176113"/>
                  <a:pt x="176113" y="0"/>
                  <a:pt x="393359" y="0"/>
                </a:cubicBezTo>
                <a:lnTo>
                  <a:pt x="1966745" y="0"/>
                </a:lnTo>
                <a:cubicBezTo>
                  <a:pt x="2183991" y="0"/>
                  <a:pt x="2360104" y="176113"/>
                  <a:pt x="2360104" y="3933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2BA6B831-C33F-4C15-B522-B11A8E6B6AD4}"/>
              </a:ext>
            </a:extLst>
          </p:cNvPr>
          <p:cNvSpPr/>
          <p:nvPr/>
        </p:nvSpPr>
        <p:spPr>
          <a:xfrm>
            <a:off x="6652940" y="1719986"/>
            <a:ext cx="1719743" cy="1786848"/>
          </a:xfrm>
          <a:prstGeom prst="roundRect">
            <a:avLst>
              <a:gd name="adj" fmla="val 19591"/>
            </a:avLst>
          </a:prstGeom>
          <a:solidFill>
            <a:srgbClr val="009E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27471CB-6FD1-44CC-A170-D673E00D28C4}"/>
              </a:ext>
            </a:extLst>
          </p:cNvPr>
          <p:cNvSpPr/>
          <p:nvPr/>
        </p:nvSpPr>
        <p:spPr>
          <a:xfrm rot="10800000">
            <a:off x="6332761" y="2730852"/>
            <a:ext cx="2360104" cy="3384958"/>
          </a:xfrm>
          <a:custGeom>
            <a:avLst/>
            <a:gdLst>
              <a:gd name="connsiteX0" fmla="*/ 2360104 w 2360104"/>
              <a:gd name="connsiteY0" fmla="*/ 3384958 h 3384958"/>
              <a:gd name="connsiteX1" fmla="*/ 1779865 w 2360104"/>
              <a:gd name="connsiteY1" fmla="*/ 3384958 h 3384958"/>
              <a:gd name="connsiteX2" fmla="*/ 1180052 w 2360104"/>
              <a:gd name="connsiteY2" fmla="*/ 2785145 h 3384958"/>
              <a:gd name="connsiteX3" fmla="*/ 580239 w 2360104"/>
              <a:gd name="connsiteY3" fmla="*/ 3384958 h 3384958"/>
              <a:gd name="connsiteX4" fmla="*/ 0 w 2360104"/>
              <a:gd name="connsiteY4" fmla="*/ 3384958 h 3384958"/>
              <a:gd name="connsiteX5" fmla="*/ 0 w 2360104"/>
              <a:gd name="connsiteY5" fmla="*/ 393359 h 3384958"/>
              <a:gd name="connsiteX6" fmla="*/ 393359 w 2360104"/>
              <a:gd name="connsiteY6" fmla="*/ 0 h 3384958"/>
              <a:gd name="connsiteX7" fmla="*/ 1966745 w 2360104"/>
              <a:gd name="connsiteY7" fmla="*/ 0 h 3384958"/>
              <a:gd name="connsiteX8" fmla="*/ 2360104 w 2360104"/>
              <a:gd name="connsiteY8" fmla="*/ 393359 h 33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104" h="3384958">
                <a:moveTo>
                  <a:pt x="2360104" y="3384958"/>
                </a:moveTo>
                <a:lnTo>
                  <a:pt x="1779865" y="3384958"/>
                </a:lnTo>
                <a:cubicBezTo>
                  <a:pt x="1779865" y="3053690"/>
                  <a:pt x="1511320" y="2785145"/>
                  <a:pt x="1180052" y="2785145"/>
                </a:cubicBezTo>
                <a:cubicBezTo>
                  <a:pt x="848784" y="2785145"/>
                  <a:pt x="580239" y="3053690"/>
                  <a:pt x="580239" y="3384958"/>
                </a:cubicBezTo>
                <a:lnTo>
                  <a:pt x="0" y="3384958"/>
                </a:lnTo>
                <a:lnTo>
                  <a:pt x="0" y="393359"/>
                </a:lnTo>
                <a:cubicBezTo>
                  <a:pt x="0" y="176113"/>
                  <a:pt x="176113" y="0"/>
                  <a:pt x="393359" y="0"/>
                </a:cubicBezTo>
                <a:lnTo>
                  <a:pt x="1966745" y="0"/>
                </a:lnTo>
                <a:cubicBezTo>
                  <a:pt x="2183991" y="0"/>
                  <a:pt x="2360104" y="176113"/>
                  <a:pt x="2360104" y="3933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5CEFD14-F613-4AB8-91AA-6E790645932F}"/>
              </a:ext>
            </a:extLst>
          </p:cNvPr>
          <p:cNvSpPr/>
          <p:nvPr/>
        </p:nvSpPr>
        <p:spPr>
          <a:xfrm>
            <a:off x="3819318" y="1720969"/>
            <a:ext cx="1719743" cy="1675545"/>
          </a:xfrm>
          <a:prstGeom prst="roundRect">
            <a:avLst>
              <a:gd name="adj" fmla="val 19591"/>
            </a:avLst>
          </a:prstGeom>
          <a:solidFill>
            <a:srgbClr val="FAC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A9430C81-58DE-4C59-8CD1-654018A573EB}"/>
              </a:ext>
            </a:extLst>
          </p:cNvPr>
          <p:cNvSpPr/>
          <p:nvPr/>
        </p:nvSpPr>
        <p:spPr>
          <a:xfrm rot="10800000">
            <a:off x="3499135" y="2730852"/>
            <a:ext cx="2360104" cy="3384958"/>
          </a:xfrm>
          <a:custGeom>
            <a:avLst/>
            <a:gdLst>
              <a:gd name="connsiteX0" fmla="*/ 2360104 w 2360104"/>
              <a:gd name="connsiteY0" fmla="*/ 3384958 h 3384958"/>
              <a:gd name="connsiteX1" fmla="*/ 1779865 w 2360104"/>
              <a:gd name="connsiteY1" fmla="*/ 3384958 h 3384958"/>
              <a:gd name="connsiteX2" fmla="*/ 1180052 w 2360104"/>
              <a:gd name="connsiteY2" fmla="*/ 2785145 h 3384958"/>
              <a:gd name="connsiteX3" fmla="*/ 580239 w 2360104"/>
              <a:gd name="connsiteY3" fmla="*/ 3384958 h 3384958"/>
              <a:gd name="connsiteX4" fmla="*/ 0 w 2360104"/>
              <a:gd name="connsiteY4" fmla="*/ 3384958 h 3384958"/>
              <a:gd name="connsiteX5" fmla="*/ 0 w 2360104"/>
              <a:gd name="connsiteY5" fmla="*/ 393359 h 3384958"/>
              <a:gd name="connsiteX6" fmla="*/ 393359 w 2360104"/>
              <a:gd name="connsiteY6" fmla="*/ 0 h 3384958"/>
              <a:gd name="connsiteX7" fmla="*/ 1966745 w 2360104"/>
              <a:gd name="connsiteY7" fmla="*/ 0 h 3384958"/>
              <a:gd name="connsiteX8" fmla="*/ 2360104 w 2360104"/>
              <a:gd name="connsiteY8" fmla="*/ 393359 h 338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0104" h="3384958">
                <a:moveTo>
                  <a:pt x="2360104" y="3384958"/>
                </a:moveTo>
                <a:lnTo>
                  <a:pt x="1779865" y="3384958"/>
                </a:lnTo>
                <a:cubicBezTo>
                  <a:pt x="1779865" y="3053690"/>
                  <a:pt x="1511320" y="2785145"/>
                  <a:pt x="1180052" y="2785145"/>
                </a:cubicBezTo>
                <a:cubicBezTo>
                  <a:pt x="848784" y="2785145"/>
                  <a:pt x="580239" y="3053690"/>
                  <a:pt x="580239" y="3384958"/>
                </a:cubicBezTo>
                <a:lnTo>
                  <a:pt x="0" y="3384958"/>
                </a:lnTo>
                <a:lnTo>
                  <a:pt x="0" y="393359"/>
                </a:lnTo>
                <a:cubicBezTo>
                  <a:pt x="0" y="176113"/>
                  <a:pt x="176113" y="0"/>
                  <a:pt x="393359" y="0"/>
                </a:cubicBezTo>
                <a:lnTo>
                  <a:pt x="1966745" y="0"/>
                </a:lnTo>
                <a:cubicBezTo>
                  <a:pt x="2183991" y="0"/>
                  <a:pt x="2360104" y="176113"/>
                  <a:pt x="2360104" y="3933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E5AF15-F1F8-4322-B2A6-F9948A7E887E}"/>
              </a:ext>
            </a:extLst>
          </p:cNvPr>
          <p:cNvSpPr txBox="1"/>
          <p:nvPr/>
        </p:nvSpPr>
        <p:spPr>
          <a:xfrm>
            <a:off x="9573115" y="1892301"/>
            <a:ext cx="1546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Promotion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BF18065-9D97-4E9E-BA47-F3EDC07F254B}"/>
              </a:ext>
            </a:extLst>
          </p:cNvPr>
          <p:cNvSpPr txBox="1"/>
          <p:nvPr/>
        </p:nvSpPr>
        <p:spPr>
          <a:xfrm>
            <a:off x="1303750" y="1891630"/>
            <a:ext cx="129765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Product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C2980BA-80D1-487A-8B7A-A5D5A3FF342E}"/>
              </a:ext>
            </a:extLst>
          </p:cNvPr>
          <p:cNvSpPr txBox="1"/>
          <p:nvPr/>
        </p:nvSpPr>
        <p:spPr>
          <a:xfrm>
            <a:off x="4300898" y="1891630"/>
            <a:ext cx="805029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Price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73A88B5-63E7-4666-97A6-A6DCF809D021}"/>
              </a:ext>
            </a:extLst>
          </p:cNvPr>
          <p:cNvSpPr txBox="1"/>
          <p:nvPr/>
        </p:nvSpPr>
        <p:spPr>
          <a:xfrm>
            <a:off x="7083045" y="189163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Place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DB6C7B8-A157-4707-9CB2-974668B246EA}"/>
              </a:ext>
            </a:extLst>
          </p:cNvPr>
          <p:cNvSpPr txBox="1"/>
          <p:nvPr/>
        </p:nvSpPr>
        <p:spPr>
          <a:xfrm>
            <a:off x="823865" y="165591"/>
            <a:ext cx="10295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>
                <a:solidFill>
                  <a:schemeClr val="bg1"/>
                </a:solidFill>
              </a:rPr>
              <a:t>Marketing mix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57D0ACF-A69F-46B9-BA34-094C394CB4AD}"/>
              </a:ext>
            </a:extLst>
          </p:cNvPr>
          <p:cNvSpPr txBox="1"/>
          <p:nvPr/>
        </p:nvSpPr>
        <p:spPr>
          <a:xfrm>
            <a:off x="665718" y="3461486"/>
            <a:ext cx="227406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Several finely malt  blend whisky products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Quality - offer whisky made of grains rather than molasses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F6814C5-D156-459A-AB75-AC2E6C94D90E}"/>
              </a:ext>
            </a:extLst>
          </p:cNvPr>
          <p:cNvSpPr txBox="1"/>
          <p:nvPr/>
        </p:nvSpPr>
        <p:spPr>
          <a:xfrm>
            <a:off x="3533560" y="3461964"/>
            <a:ext cx="24093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Pocket friendly price- 150-750 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Offers under regular price segment</a:t>
            </a:r>
          </a:p>
          <a:p>
            <a:pPr algn="just"/>
            <a:endParaRPr lang="en-US" b="1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A17304A-F811-47A8-B226-4641F7E12DCF}"/>
              </a:ext>
            </a:extLst>
          </p:cNvPr>
          <p:cNvSpPr txBox="1"/>
          <p:nvPr/>
        </p:nvSpPr>
        <p:spPr>
          <a:xfrm>
            <a:off x="6375779" y="3464521"/>
            <a:ext cx="2316869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Available in govt. authorized/allowed liquor shops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Available in bars and clubs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D2CD17-46ED-4106-B856-811B9F17B790}"/>
              </a:ext>
            </a:extLst>
          </p:cNvPr>
          <p:cNvSpPr txBox="1"/>
          <p:nvPr/>
        </p:nvSpPr>
        <p:spPr>
          <a:xfrm>
            <a:off x="9213638" y="3427093"/>
            <a:ext cx="2340902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Use of surrogate branding 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Ads through print media, TVCs, etc.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Ads based on 'Challenge yourself' (officer's boldness)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cs typeface="Calibri"/>
              </a:rPr>
              <a:t>Image of Naval officers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1880BA91-02DB-495D-8618-263B83725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89765" y="2438156"/>
            <a:ext cx="609600" cy="609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xmlns="" id="{20F90828-BEE5-40A9-BF80-B151B923E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64623" y="2414460"/>
            <a:ext cx="649242" cy="64924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xmlns="" id="{D9067862-C9B6-483B-A9D2-81F1EB257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530781" y="2394675"/>
            <a:ext cx="649242" cy="64924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xmlns="" id="{6DF1BB45-6DEE-4F56-9E48-2FE915A774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18219" y="2495728"/>
            <a:ext cx="589180" cy="5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980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3" grpId="0" animBg="1"/>
      <p:bldP spid="14" grpId="0" animBg="1"/>
      <p:bldP spid="11" grpId="0" animBg="1"/>
      <p:bldP spid="12" grpId="0" animBg="1"/>
      <p:bldP spid="9" grpId="0" animBg="1"/>
      <p:bldP spid="10" grpId="0" animBg="1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8C9AA2F-6B93-4481-81E4-5FF540E41A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405EA7DB-5F08-46C0-BC6A-7A93DD62D5E1}"/>
              </a:ext>
            </a:extLst>
          </p:cNvPr>
          <p:cNvGrpSpPr/>
          <p:nvPr/>
        </p:nvGrpSpPr>
        <p:grpSpPr>
          <a:xfrm>
            <a:off x="8028630" y="2296485"/>
            <a:ext cx="4163370" cy="2265030"/>
            <a:chOff x="8028630" y="2296485"/>
            <a:chExt cx="4163370" cy="22650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BDD16653-A4E2-4753-A252-E13B0248E719}"/>
                </a:ext>
              </a:extLst>
            </p:cNvPr>
            <p:cNvGrpSpPr/>
            <p:nvPr/>
          </p:nvGrpSpPr>
          <p:grpSpPr>
            <a:xfrm>
              <a:off x="11290184" y="2728986"/>
              <a:ext cx="901816" cy="1400028"/>
              <a:chOff x="9883631" y="1960851"/>
              <a:chExt cx="901816" cy="140002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A6E39088-08F4-4432-8606-1D34D5B4CD6B}"/>
                  </a:ext>
                </a:extLst>
              </p:cNvPr>
              <p:cNvSpPr/>
              <p:nvPr/>
            </p:nvSpPr>
            <p:spPr>
              <a:xfrm flipV="1">
                <a:off x="9883631" y="1960851"/>
                <a:ext cx="901816" cy="466676"/>
              </a:xfrm>
              <a:prstGeom prst="rect">
                <a:avLst/>
              </a:prstGeom>
              <a:solidFill>
                <a:srgbClr val="FE9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5552D810-AA45-4877-87AF-2FCADEB3BF3E}"/>
                  </a:ext>
                </a:extLst>
              </p:cNvPr>
              <p:cNvSpPr/>
              <p:nvPr/>
            </p:nvSpPr>
            <p:spPr>
              <a:xfrm flipV="1">
                <a:off x="9883631" y="2427527"/>
                <a:ext cx="901816" cy="466676"/>
              </a:xfrm>
              <a:prstGeom prst="rect">
                <a:avLst/>
              </a:prstGeom>
              <a:solidFill>
                <a:srgbClr val="286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666041D5-C565-4AB4-94D9-CD3C74F78935}"/>
                  </a:ext>
                </a:extLst>
              </p:cNvPr>
              <p:cNvSpPr/>
              <p:nvPr/>
            </p:nvSpPr>
            <p:spPr>
              <a:xfrm flipV="1">
                <a:off x="9883631" y="2894203"/>
                <a:ext cx="901816" cy="466676"/>
              </a:xfrm>
              <a:prstGeom prst="rect">
                <a:avLst/>
              </a:prstGeom>
              <a:solidFill>
                <a:srgbClr val="E74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C30F4B3-94D9-4E53-9E61-488D641A29F8}"/>
                </a:ext>
              </a:extLst>
            </p:cNvPr>
            <p:cNvSpPr/>
            <p:nvPr/>
          </p:nvSpPr>
          <p:spPr>
            <a:xfrm rot="5400000">
              <a:off x="10558047" y="2468236"/>
              <a:ext cx="895217" cy="569053"/>
            </a:xfrm>
            <a:custGeom>
              <a:avLst/>
              <a:gdLst>
                <a:gd name="connsiteX0" fmla="*/ 0 w 895217"/>
                <a:gd name="connsiteY0" fmla="*/ 1033246 h 1033247"/>
                <a:gd name="connsiteX1" fmla="*/ 436231 w 895217"/>
                <a:gd name="connsiteY1" fmla="*/ 0 h 1033247"/>
                <a:gd name="connsiteX2" fmla="*/ 436231 w 895217"/>
                <a:gd name="connsiteY2" fmla="*/ 1 h 1033247"/>
                <a:gd name="connsiteX3" fmla="*/ 895217 w 895217"/>
                <a:gd name="connsiteY3" fmla="*/ 1 h 1033247"/>
                <a:gd name="connsiteX4" fmla="*/ 759178 w 895217"/>
                <a:gd name="connsiteY4" fmla="*/ 1033247 h 1033247"/>
                <a:gd name="connsiteX5" fmla="*/ 436255 w 895217"/>
                <a:gd name="connsiteY5" fmla="*/ 78 h 1033247"/>
                <a:gd name="connsiteX6" fmla="*/ 755012 w 895217"/>
                <a:gd name="connsiteY6" fmla="*/ 1033246 h 10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217" h="1033247">
                  <a:moveTo>
                    <a:pt x="0" y="1033246"/>
                  </a:moveTo>
                  <a:lnTo>
                    <a:pt x="436231" y="0"/>
                  </a:lnTo>
                  <a:lnTo>
                    <a:pt x="436231" y="1"/>
                  </a:lnTo>
                  <a:lnTo>
                    <a:pt x="895217" y="1"/>
                  </a:lnTo>
                  <a:lnTo>
                    <a:pt x="759178" y="1033247"/>
                  </a:lnTo>
                  <a:lnTo>
                    <a:pt x="436255" y="78"/>
                  </a:lnTo>
                  <a:lnTo>
                    <a:pt x="755012" y="1033246"/>
                  </a:lnTo>
                  <a:close/>
                </a:path>
              </a:pathLst>
            </a:custGeom>
            <a:solidFill>
              <a:srgbClr val="F97001"/>
            </a:solidFill>
            <a:ln>
              <a:solidFill>
                <a:srgbClr val="F97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EB665446-C065-429A-B8CB-BC5E5076CFE3}"/>
                </a:ext>
              </a:extLst>
            </p:cNvPr>
            <p:cNvSpPr/>
            <p:nvPr/>
          </p:nvSpPr>
          <p:spPr>
            <a:xfrm rot="5400000">
              <a:off x="10624188" y="3156360"/>
              <a:ext cx="762937" cy="569057"/>
            </a:xfrm>
            <a:custGeom>
              <a:avLst/>
              <a:gdLst>
                <a:gd name="connsiteX0" fmla="*/ 0 w 762937"/>
                <a:gd name="connsiteY0" fmla="*/ 1033247 h 1033247"/>
                <a:gd name="connsiteX1" fmla="*/ 134234 w 762937"/>
                <a:gd name="connsiteY1" fmla="*/ 1 h 1033247"/>
                <a:gd name="connsiteX2" fmla="*/ 160523 w 762937"/>
                <a:gd name="connsiteY2" fmla="*/ 43757 h 1033247"/>
                <a:gd name="connsiteX3" fmla="*/ 136242 w 762937"/>
                <a:gd name="connsiteY3" fmla="*/ 0 h 1033247"/>
                <a:gd name="connsiteX4" fmla="*/ 602920 w 762937"/>
                <a:gd name="connsiteY4" fmla="*/ 0 h 1033247"/>
                <a:gd name="connsiteX5" fmla="*/ 602920 w 762937"/>
                <a:gd name="connsiteY5" fmla="*/ 1102 h 1033247"/>
                <a:gd name="connsiteX6" fmla="*/ 603554 w 762937"/>
                <a:gd name="connsiteY6" fmla="*/ 1 h 1033247"/>
                <a:gd name="connsiteX7" fmla="*/ 762937 w 762937"/>
                <a:gd name="connsiteY7" fmla="*/ 1033247 h 1033247"/>
                <a:gd name="connsiteX8" fmla="*/ 755012 w 762937"/>
                <a:gd name="connsiteY8" fmla="*/ 1033247 h 1033247"/>
                <a:gd name="connsiteX9" fmla="*/ 7925 w 762937"/>
                <a:gd name="connsiteY9" fmla="*/ 1033247 h 103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937" h="1033247">
                  <a:moveTo>
                    <a:pt x="0" y="1033247"/>
                  </a:moveTo>
                  <a:lnTo>
                    <a:pt x="134234" y="1"/>
                  </a:lnTo>
                  <a:lnTo>
                    <a:pt x="160523" y="43757"/>
                  </a:lnTo>
                  <a:lnTo>
                    <a:pt x="136242" y="0"/>
                  </a:lnTo>
                  <a:lnTo>
                    <a:pt x="602920" y="0"/>
                  </a:lnTo>
                  <a:lnTo>
                    <a:pt x="602920" y="1102"/>
                  </a:lnTo>
                  <a:lnTo>
                    <a:pt x="603554" y="1"/>
                  </a:lnTo>
                  <a:lnTo>
                    <a:pt x="762937" y="1033247"/>
                  </a:lnTo>
                  <a:lnTo>
                    <a:pt x="755012" y="1033247"/>
                  </a:lnTo>
                  <a:lnTo>
                    <a:pt x="7925" y="1033247"/>
                  </a:lnTo>
                  <a:close/>
                </a:path>
              </a:pathLst>
            </a:custGeom>
            <a:solidFill>
              <a:srgbClr val="1E52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35ECBE09-0FB5-41B1-9456-92B8BFE7832E}"/>
                </a:ext>
              </a:extLst>
            </p:cNvPr>
            <p:cNvGrpSpPr/>
            <p:nvPr/>
          </p:nvGrpSpPr>
          <p:grpSpPr>
            <a:xfrm>
              <a:off x="8405767" y="2296485"/>
              <a:ext cx="2315359" cy="2265030"/>
              <a:chOff x="6535027" y="1384183"/>
              <a:chExt cx="2315359" cy="226503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xmlns="" id="{8F90A0D8-2357-425B-8430-392B4D4386C4}"/>
                  </a:ext>
                </a:extLst>
              </p:cNvPr>
              <p:cNvSpPr/>
              <p:nvPr/>
            </p:nvSpPr>
            <p:spPr>
              <a:xfrm>
                <a:off x="6535030" y="1384183"/>
                <a:ext cx="2315356" cy="755010"/>
              </a:xfrm>
              <a:prstGeom prst="rect">
                <a:avLst/>
              </a:prstGeom>
              <a:solidFill>
                <a:srgbClr val="FE9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E318D55A-447E-462F-A079-626DE71603C8}"/>
                  </a:ext>
                </a:extLst>
              </p:cNvPr>
              <p:cNvSpPr/>
              <p:nvPr/>
            </p:nvSpPr>
            <p:spPr>
              <a:xfrm>
                <a:off x="6535027" y="2139193"/>
                <a:ext cx="2315358" cy="755010"/>
              </a:xfrm>
              <a:prstGeom prst="rect">
                <a:avLst/>
              </a:prstGeom>
              <a:solidFill>
                <a:srgbClr val="286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BE9B40B-56D8-46A7-816D-3579BDF699AE}"/>
                  </a:ext>
                </a:extLst>
              </p:cNvPr>
              <p:cNvSpPr/>
              <p:nvPr/>
            </p:nvSpPr>
            <p:spPr>
              <a:xfrm>
                <a:off x="6535027" y="2894203"/>
                <a:ext cx="2315358" cy="755010"/>
              </a:xfrm>
              <a:prstGeom prst="rect">
                <a:avLst/>
              </a:prstGeom>
              <a:solidFill>
                <a:srgbClr val="E74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0EF3EF0-27CF-46A5-B34F-52EE9BF89E6C}"/>
                </a:ext>
              </a:extLst>
            </p:cNvPr>
            <p:cNvSpPr/>
            <p:nvPr/>
          </p:nvSpPr>
          <p:spPr>
            <a:xfrm rot="5400000" flipV="1">
              <a:off x="10557429" y="3825028"/>
              <a:ext cx="896452" cy="569057"/>
            </a:xfrm>
            <a:custGeom>
              <a:avLst/>
              <a:gdLst>
                <a:gd name="connsiteX0" fmla="*/ 0 w 896452"/>
                <a:gd name="connsiteY0" fmla="*/ 1033246 h 1033246"/>
                <a:gd name="connsiteX1" fmla="*/ 460229 w 896452"/>
                <a:gd name="connsiteY1" fmla="*/ 1033246 h 1033246"/>
                <a:gd name="connsiteX2" fmla="*/ 466676 w 896452"/>
                <a:gd name="connsiteY2" fmla="*/ 1033246 h 1033246"/>
                <a:gd name="connsiteX3" fmla="*/ 463990 w 896452"/>
                <a:gd name="connsiteY3" fmla="*/ 1024338 h 1033246"/>
                <a:gd name="connsiteX4" fmla="*/ 896452 w 896452"/>
                <a:gd name="connsiteY4" fmla="*/ 0 h 1033246"/>
                <a:gd name="connsiteX5" fmla="*/ 155100 w 896452"/>
                <a:gd name="connsiteY5" fmla="*/ 0 h 1033246"/>
                <a:gd name="connsiteX6" fmla="*/ 141440 w 896452"/>
                <a:gd name="connsiteY6" fmla="*/ 0 h 1033246"/>
                <a:gd name="connsiteX7" fmla="*/ 150629 w 896452"/>
                <a:gd name="connsiteY7" fmla="*/ 29784 h 10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6452" h="1033246">
                  <a:moveTo>
                    <a:pt x="0" y="1033246"/>
                  </a:moveTo>
                  <a:lnTo>
                    <a:pt x="460229" y="1033246"/>
                  </a:lnTo>
                  <a:lnTo>
                    <a:pt x="466676" y="1033246"/>
                  </a:lnTo>
                  <a:lnTo>
                    <a:pt x="463990" y="1024338"/>
                  </a:lnTo>
                  <a:lnTo>
                    <a:pt x="896452" y="0"/>
                  </a:lnTo>
                  <a:lnTo>
                    <a:pt x="155100" y="0"/>
                  </a:lnTo>
                  <a:lnTo>
                    <a:pt x="141440" y="0"/>
                  </a:lnTo>
                  <a:lnTo>
                    <a:pt x="150629" y="29784"/>
                  </a:lnTo>
                  <a:close/>
                </a:path>
              </a:pathLst>
            </a:custGeom>
            <a:solidFill>
              <a:srgbClr val="CA1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25AE4664-26A4-4B08-9270-EC9DE0BFAEFA}"/>
                </a:ext>
              </a:extLst>
            </p:cNvPr>
            <p:cNvSpPr/>
            <p:nvPr/>
          </p:nvSpPr>
          <p:spPr>
            <a:xfrm>
              <a:off x="8028630" y="2296485"/>
              <a:ext cx="754266" cy="754266"/>
            </a:xfrm>
            <a:prstGeom prst="ellipse">
              <a:avLst/>
            </a:prstGeom>
            <a:solidFill>
              <a:srgbClr val="FE9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0B783319-4BA9-4D70-AFE3-DFD18A190FC6}"/>
                </a:ext>
              </a:extLst>
            </p:cNvPr>
            <p:cNvSpPr/>
            <p:nvPr/>
          </p:nvSpPr>
          <p:spPr>
            <a:xfrm>
              <a:off x="8028630" y="3055830"/>
              <a:ext cx="754266" cy="754266"/>
            </a:xfrm>
            <a:prstGeom prst="ellipse">
              <a:avLst/>
            </a:prstGeom>
            <a:solidFill>
              <a:srgbClr val="286D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D041957A-6A2D-4959-B4A7-9B597BDDB4F2}"/>
                </a:ext>
              </a:extLst>
            </p:cNvPr>
            <p:cNvSpPr/>
            <p:nvPr/>
          </p:nvSpPr>
          <p:spPr>
            <a:xfrm>
              <a:off x="8028630" y="3804687"/>
              <a:ext cx="754266" cy="754266"/>
            </a:xfrm>
            <a:prstGeom prst="ellipse">
              <a:avLst/>
            </a:prstGeom>
            <a:solidFill>
              <a:srgbClr val="E74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5063877C-CEAF-495E-AA2F-C2515043DF4E}"/>
                </a:ext>
              </a:extLst>
            </p:cNvPr>
            <p:cNvSpPr/>
            <p:nvPr/>
          </p:nvSpPr>
          <p:spPr>
            <a:xfrm>
              <a:off x="8142528" y="2417252"/>
              <a:ext cx="526481" cy="526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6A40E640-80E0-4947-86C0-52285A0EDB57}"/>
                </a:ext>
              </a:extLst>
            </p:cNvPr>
            <p:cNvSpPr/>
            <p:nvPr/>
          </p:nvSpPr>
          <p:spPr>
            <a:xfrm>
              <a:off x="8134835" y="3166127"/>
              <a:ext cx="526481" cy="526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37EE2AD-02D5-48FB-B94B-98FCE5EF9724}"/>
                </a:ext>
              </a:extLst>
            </p:cNvPr>
            <p:cNvSpPr/>
            <p:nvPr/>
          </p:nvSpPr>
          <p:spPr>
            <a:xfrm>
              <a:off x="8140428" y="3917693"/>
              <a:ext cx="526481" cy="5264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AAF4DD0-E90E-450B-BDDE-3ADEFE5D1782}"/>
                </a:ext>
              </a:extLst>
            </p:cNvPr>
            <p:cNvSpPr/>
            <p:nvPr/>
          </p:nvSpPr>
          <p:spPr>
            <a:xfrm>
              <a:off x="8705403" y="2412052"/>
              <a:ext cx="19223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bg1"/>
                  </a:solidFill>
                </a:rPr>
                <a:t>Segmentation</a:t>
              </a:r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9989A6BC-07EC-4325-89FD-BB8C581E6D9D}"/>
                </a:ext>
              </a:extLst>
            </p:cNvPr>
            <p:cNvSpPr/>
            <p:nvPr/>
          </p:nvSpPr>
          <p:spPr>
            <a:xfrm>
              <a:off x="8966616" y="3185805"/>
              <a:ext cx="13351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bg1"/>
                  </a:solidFill>
                </a:rPr>
                <a:t>Targeting</a:t>
              </a:r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F038AAE7-C036-48D3-94DD-5042806A0E22}"/>
                </a:ext>
              </a:extLst>
            </p:cNvPr>
            <p:cNvSpPr/>
            <p:nvPr/>
          </p:nvSpPr>
          <p:spPr>
            <a:xfrm>
              <a:off x="8894694" y="3957247"/>
              <a:ext cx="15635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>
                  <a:solidFill>
                    <a:schemeClr val="bg1"/>
                  </a:solidFill>
                </a:rPr>
                <a:t>Positioning</a:t>
              </a:r>
              <a:endParaRPr lang="en-IN"/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xmlns="" id="{930CDD5D-B13B-427E-B2E1-830A5EC3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8232745" y="4011443"/>
              <a:ext cx="341618" cy="341618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xmlns="" id="{68B245D7-0459-44B8-A6E5-5D5F247EF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8241798" y="3258901"/>
              <a:ext cx="327941" cy="32794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2BBB9F75-E1AB-4B7F-BEC2-DF196D94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241801" y="2516262"/>
              <a:ext cx="330296" cy="33029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F0C7DC66-824A-44CF-BEC3-2F895D33B20E}"/>
              </a:ext>
            </a:extLst>
          </p:cNvPr>
          <p:cNvGrpSpPr/>
          <p:nvPr/>
        </p:nvGrpSpPr>
        <p:grpSpPr>
          <a:xfrm>
            <a:off x="213420" y="4579197"/>
            <a:ext cx="6504208" cy="2060942"/>
            <a:chOff x="213420" y="4579197"/>
            <a:chExt cx="6504208" cy="206094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xmlns="" id="{420B6F63-B711-4518-BA8E-24542BAB69D3}"/>
                </a:ext>
              </a:extLst>
            </p:cNvPr>
            <p:cNvGrpSpPr/>
            <p:nvPr/>
          </p:nvGrpSpPr>
          <p:grpSpPr>
            <a:xfrm>
              <a:off x="1014021" y="5368990"/>
              <a:ext cx="5703607" cy="1271149"/>
              <a:chOff x="1014021" y="5368990"/>
              <a:chExt cx="5703607" cy="1271149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xmlns="" id="{130E55F4-EB6C-4FF5-9DAA-4ADB81D91A47}"/>
                  </a:ext>
                </a:extLst>
              </p:cNvPr>
              <p:cNvSpPr/>
              <p:nvPr/>
            </p:nvSpPr>
            <p:spPr>
              <a:xfrm>
                <a:off x="1058224" y="5368990"/>
                <a:ext cx="5659404" cy="1271149"/>
              </a:xfrm>
              <a:prstGeom prst="roundRect">
                <a:avLst/>
              </a:prstGeom>
              <a:solidFill>
                <a:schemeClr val="tx1">
                  <a:alpha val="4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437C8193-9BCF-4591-BF2B-8FD2706A6F61}"/>
                  </a:ext>
                </a:extLst>
              </p:cNvPr>
              <p:cNvSpPr txBox="1"/>
              <p:nvPr/>
            </p:nvSpPr>
            <p:spPr>
              <a:xfrm>
                <a:off x="1014021" y="5415754"/>
                <a:ext cx="5169529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742950" lvl="1" indent="-285750">
                  <a:buFont typeface="Arial"/>
                  <a:buChar char="•"/>
                </a:pPr>
                <a:r>
                  <a:rPr lang="en-US">
                    <a:solidFill>
                      <a:schemeClr val="bg1"/>
                    </a:solidFill>
                    <a:ea typeface="+mn-lt"/>
                    <a:cs typeface="+mn-lt"/>
                  </a:rPr>
                  <a:t>Affordability with class</a:t>
                </a:r>
              </a:p>
              <a:p>
                <a:pPr marL="742950" lvl="1" indent="-285750">
                  <a:buFont typeface="Arial"/>
                  <a:buChar char="•"/>
                </a:pPr>
                <a:r>
                  <a:rPr lang="en-US">
                    <a:solidFill>
                      <a:schemeClr val="bg1"/>
                    </a:solidFill>
                    <a:ea typeface="+mn-lt"/>
                    <a:cs typeface="+mn-lt"/>
                  </a:rPr>
                  <a:t>Brand name</a:t>
                </a:r>
              </a:p>
              <a:p>
                <a:pPr marL="742950" lvl="1" indent="-285750">
                  <a:buFont typeface="Arial"/>
                  <a:buChar char="•"/>
                </a:pPr>
                <a:r>
                  <a:rPr lang="en-US">
                    <a:solidFill>
                      <a:schemeClr val="bg1"/>
                    </a:solidFill>
                    <a:ea typeface="+mn-lt"/>
                    <a:cs typeface="+mn-lt"/>
                  </a:rPr>
                  <a:t>Focused on working class officer's life who is self-respecting and aspirational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809A1669-32ED-45A4-A315-06F4EEB67942}"/>
                </a:ext>
              </a:extLst>
            </p:cNvPr>
            <p:cNvGrpSpPr/>
            <p:nvPr/>
          </p:nvGrpSpPr>
          <p:grpSpPr>
            <a:xfrm>
              <a:off x="213420" y="4579197"/>
              <a:ext cx="2855701" cy="678602"/>
              <a:chOff x="213420" y="4579197"/>
              <a:chExt cx="2855701" cy="67860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F033F7DA-7EB1-4D5A-B626-385B4DD87895}"/>
                  </a:ext>
                </a:extLst>
              </p:cNvPr>
              <p:cNvSpPr/>
              <p:nvPr/>
            </p:nvSpPr>
            <p:spPr>
              <a:xfrm>
                <a:off x="213420" y="4579197"/>
                <a:ext cx="2855701" cy="678602"/>
              </a:xfrm>
              <a:prstGeom prst="roundRect">
                <a:avLst>
                  <a:gd name="adj" fmla="val 50000"/>
                </a:avLst>
              </a:prstGeom>
              <a:solidFill>
                <a:srgbClr val="E74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8793FCDD-61D0-4D1A-BB35-B27A31B12B7E}"/>
                  </a:ext>
                </a:extLst>
              </p:cNvPr>
              <p:cNvGrpSpPr/>
              <p:nvPr/>
            </p:nvGrpSpPr>
            <p:grpSpPr>
              <a:xfrm>
                <a:off x="303958" y="4648313"/>
                <a:ext cx="2317771" cy="526481"/>
                <a:chOff x="459610" y="5768143"/>
                <a:chExt cx="2317771" cy="52648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xmlns="" id="{542BA10C-3B5D-43FA-993E-7B8F5D5DB748}"/>
                    </a:ext>
                  </a:extLst>
                </p:cNvPr>
                <p:cNvSpPr/>
                <p:nvPr/>
              </p:nvSpPr>
              <p:spPr>
                <a:xfrm>
                  <a:off x="459610" y="5768143"/>
                  <a:ext cx="526481" cy="5264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xmlns="" id="{D7CBF8AC-946C-48E2-B3DB-303415D15BCC}"/>
                    </a:ext>
                  </a:extLst>
                </p:cNvPr>
                <p:cNvSpPr/>
                <p:nvPr/>
              </p:nvSpPr>
              <p:spPr>
                <a:xfrm>
                  <a:off x="1213876" y="5807697"/>
                  <a:ext cx="15635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>
                      <a:solidFill>
                        <a:schemeClr val="bg1"/>
                      </a:solidFill>
                    </a:rPr>
                    <a:t>Positioning</a:t>
                  </a:r>
                  <a:endParaRPr lang="en-IN"/>
                </a:p>
              </p:txBody>
            </p:sp>
          </p:grp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xmlns="" id="{375DE671-0068-4971-9C9A-4975ACBD7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399781" y="4738837"/>
                <a:ext cx="341618" cy="341618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CF6EDEDE-0DD1-4E38-8C0D-D6E66E3DFA1B}"/>
              </a:ext>
            </a:extLst>
          </p:cNvPr>
          <p:cNvGrpSpPr/>
          <p:nvPr/>
        </p:nvGrpSpPr>
        <p:grpSpPr>
          <a:xfrm>
            <a:off x="213421" y="223408"/>
            <a:ext cx="6504207" cy="2037255"/>
            <a:chOff x="213421" y="223408"/>
            <a:chExt cx="6504207" cy="203725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5DBC4824-EB7F-49D4-9294-70852F77872B}"/>
                </a:ext>
              </a:extLst>
            </p:cNvPr>
            <p:cNvSpPr/>
            <p:nvPr/>
          </p:nvSpPr>
          <p:spPr>
            <a:xfrm>
              <a:off x="1058224" y="989514"/>
              <a:ext cx="5659404" cy="1271149"/>
            </a:xfrm>
            <a:prstGeom prst="round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884B192D-7E15-4F70-9B39-F95487352BCA}"/>
                </a:ext>
              </a:extLst>
            </p:cNvPr>
            <p:cNvSpPr txBox="1"/>
            <p:nvPr/>
          </p:nvSpPr>
          <p:spPr>
            <a:xfrm>
              <a:off x="1435005" y="1189779"/>
              <a:ext cx="1477458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</a:rPr>
                <a:t>Price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Age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Gender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37E120A7-25B5-44E0-BDFB-DD2ED35FFB13}"/>
                </a:ext>
              </a:extLst>
            </p:cNvPr>
            <p:cNvGrpSpPr/>
            <p:nvPr/>
          </p:nvGrpSpPr>
          <p:grpSpPr>
            <a:xfrm>
              <a:off x="213421" y="223408"/>
              <a:ext cx="2855701" cy="678602"/>
              <a:chOff x="213421" y="223408"/>
              <a:chExt cx="2855701" cy="678602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04453065-EC71-4E30-904E-01F2F407F440}"/>
                  </a:ext>
                </a:extLst>
              </p:cNvPr>
              <p:cNvSpPr/>
              <p:nvPr/>
            </p:nvSpPr>
            <p:spPr>
              <a:xfrm>
                <a:off x="213421" y="223408"/>
                <a:ext cx="2855701" cy="678602"/>
              </a:xfrm>
              <a:prstGeom prst="roundRect">
                <a:avLst>
                  <a:gd name="adj" fmla="val 50000"/>
                </a:avLst>
              </a:prstGeom>
              <a:solidFill>
                <a:srgbClr val="FE9E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A14BB422-CCAB-4F78-A6CB-5ECDC92DC0C4}"/>
                  </a:ext>
                </a:extLst>
              </p:cNvPr>
              <p:cNvGrpSpPr/>
              <p:nvPr/>
            </p:nvGrpSpPr>
            <p:grpSpPr>
              <a:xfrm>
                <a:off x="303958" y="295485"/>
                <a:ext cx="2460561" cy="526481"/>
                <a:chOff x="459610" y="447238"/>
                <a:chExt cx="2460561" cy="526481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xmlns="" id="{A094DFB9-3ACA-4646-8AF7-AC6D84D2C521}"/>
                    </a:ext>
                  </a:extLst>
                </p:cNvPr>
                <p:cNvSpPr/>
                <p:nvPr/>
              </p:nvSpPr>
              <p:spPr>
                <a:xfrm>
                  <a:off x="459610" y="447238"/>
                  <a:ext cx="526481" cy="5264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577908AB-EA3C-4873-9E03-4A547E61834B}"/>
                    </a:ext>
                  </a:extLst>
                </p:cNvPr>
                <p:cNvSpPr/>
                <p:nvPr/>
              </p:nvSpPr>
              <p:spPr>
                <a:xfrm>
                  <a:off x="997785" y="487356"/>
                  <a:ext cx="192238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>
                      <a:solidFill>
                        <a:schemeClr val="bg1"/>
                      </a:solidFill>
                    </a:rPr>
                    <a:t>Segmentation</a:t>
                  </a:r>
                  <a:endParaRPr lang="en-IN"/>
                </a:p>
              </p:txBody>
            </p:sp>
          </p:grp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636C8036-2E68-4AB5-B8ED-4A816E634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02050" y="393577"/>
                <a:ext cx="330296" cy="330296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5AA89E6-BC34-AF03-0F43-5169A987652A}"/>
                </a:ext>
              </a:extLst>
            </p:cNvPr>
            <p:cNvSpPr txBox="1"/>
            <p:nvPr/>
          </p:nvSpPr>
          <p:spPr>
            <a:xfrm>
              <a:off x="2822932" y="1189778"/>
              <a:ext cx="3854170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Socio-economic classification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Behavior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Lifestyle</a:t>
              </a:r>
              <a:endParaRPr lang="en-US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C5B7093-472A-43EB-B5EC-CDFE1F37ADE0}"/>
              </a:ext>
            </a:extLst>
          </p:cNvPr>
          <p:cNvGrpSpPr/>
          <p:nvPr/>
        </p:nvGrpSpPr>
        <p:grpSpPr>
          <a:xfrm>
            <a:off x="213420" y="2401303"/>
            <a:ext cx="6746179" cy="2076312"/>
            <a:chOff x="213420" y="2401303"/>
            <a:chExt cx="6746179" cy="20763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xmlns="" id="{8AC7F0F8-3E7B-4EEA-A71F-F7A54F77F22E}"/>
                </a:ext>
              </a:extLst>
            </p:cNvPr>
            <p:cNvSpPr/>
            <p:nvPr/>
          </p:nvSpPr>
          <p:spPr>
            <a:xfrm>
              <a:off x="1058224" y="3206466"/>
              <a:ext cx="5659404" cy="1271149"/>
            </a:xfrm>
            <a:prstGeom prst="roundRect">
              <a:avLst/>
            </a:prstGeom>
            <a:solidFill>
              <a:schemeClr val="tx1">
                <a:alpha val="4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3515C572-5FF2-4574-90B2-38D66AA17420}"/>
                </a:ext>
              </a:extLst>
            </p:cNvPr>
            <p:cNvGrpSpPr/>
            <p:nvPr/>
          </p:nvGrpSpPr>
          <p:grpSpPr>
            <a:xfrm>
              <a:off x="213420" y="2401303"/>
              <a:ext cx="2855701" cy="678602"/>
              <a:chOff x="213420" y="2380632"/>
              <a:chExt cx="2855701" cy="678602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075265AB-2F5D-4EF2-9D4D-EB37CB37D1B4}"/>
                  </a:ext>
                </a:extLst>
              </p:cNvPr>
              <p:cNvSpPr/>
              <p:nvPr/>
            </p:nvSpPr>
            <p:spPr>
              <a:xfrm>
                <a:off x="213420" y="2380632"/>
                <a:ext cx="2855701" cy="678602"/>
              </a:xfrm>
              <a:prstGeom prst="roundRect">
                <a:avLst>
                  <a:gd name="adj" fmla="val 50000"/>
                </a:avLst>
              </a:prstGeom>
              <a:solidFill>
                <a:srgbClr val="286D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F2414C69-75B2-4D0E-B742-5EB96D41C21F}"/>
                  </a:ext>
                </a:extLst>
              </p:cNvPr>
              <p:cNvGrpSpPr/>
              <p:nvPr/>
            </p:nvGrpSpPr>
            <p:grpSpPr>
              <a:xfrm>
                <a:off x="303958" y="2453793"/>
                <a:ext cx="2166955" cy="526481"/>
                <a:chOff x="499784" y="3105333"/>
                <a:chExt cx="2166955" cy="52648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xmlns="" id="{DDAFA2C4-4C09-4DA9-BE5D-45B14ACC3872}"/>
                    </a:ext>
                  </a:extLst>
                </p:cNvPr>
                <p:cNvSpPr/>
                <p:nvPr/>
              </p:nvSpPr>
              <p:spPr>
                <a:xfrm>
                  <a:off x="499784" y="3105333"/>
                  <a:ext cx="526481" cy="52648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xmlns="" id="{5CBAF6A9-A573-4696-AFC1-52202EAB9D08}"/>
                    </a:ext>
                  </a:extLst>
                </p:cNvPr>
                <p:cNvSpPr/>
                <p:nvPr/>
              </p:nvSpPr>
              <p:spPr>
                <a:xfrm>
                  <a:off x="1331565" y="3125011"/>
                  <a:ext cx="13351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>
                      <a:solidFill>
                        <a:schemeClr val="bg1"/>
                      </a:solidFill>
                    </a:rPr>
                    <a:t>Targeting</a:t>
                  </a:r>
                  <a:endParaRPr lang="en-IN"/>
                </a:p>
              </p:txBody>
            </p:sp>
          </p:grp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xmlns="" id="{E964FE69-05DE-4CA0-8567-DEC217873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413577" y="2544009"/>
                <a:ext cx="327941" cy="327941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0F27BC2-5E4C-1EEB-D99B-57DE46B32BE1}"/>
                </a:ext>
              </a:extLst>
            </p:cNvPr>
            <p:cNvSpPr txBox="1"/>
            <p:nvPr/>
          </p:nvSpPr>
          <p:spPr>
            <a:xfrm>
              <a:off x="1014186" y="3245756"/>
              <a:ext cx="5945413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Whiskey market</a:t>
              </a:r>
              <a:endParaRPr lang="en-US">
                <a:solidFill>
                  <a:schemeClr val="bg1"/>
                </a:solidFill>
                <a:cs typeface="Calibri"/>
              </a:endParaRPr>
            </a:p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Youths (21-35 years)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Male</a:t>
              </a:r>
              <a:endParaRPr lang="en-GB">
                <a:solidFill>
                  <a:schemeClr val="bg1"/>
                </a:solidFill>
                <a:ea typeface="+mn-lt"/>
                <a:cs typeface="+mn-lt"/>
              </a:endParaRPr>
            </a:p>
            <a:p>
              <a:pPr marL="742950" lvl="1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Middle class population</a:t>
              </a:r>
              <a:endParaRPr lang="en-GB">
                <a:solidFill>
                  <a:schemeClr val="bg1"/>
                </a:solidFill>
                <a:cs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42270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9452283-7BE9-4C5E-B9A5-A9E08C96FCA1}"/>
              </a:ext>
            </a:extLst>
          </p:cNvPr>
          <p:cNvSpPr/>
          <p:nvPr/>
        </p:nvSpPr>
        <p:spPr>
          <a:xfrm>
            <a:off x="0" y="-1122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4FE2F21-9E23-45AE-866E-F1BFC6D28798}"/>
              </a:ext>
            </a:extLst>
          </p:cNvPr>
          <p:cNvGrpSpPr/>
          <p:nvPr/>
        </p:nvGrpSpPr>
        <p:grpSpPr>
          <a:xfrm>
            <a:off x="4189193" y="1496729"/>
            <a:ext cx="3809307" cy="3864542"/>
            <a:chOff x="4127357" y="1477811"/>
            <a:chExt cx="3809307" cy="386454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AA8B8F91-07BE-4901-AF60-0CB2D08C2471}"/>
                </a:ext>
              </a:extLst>
            </p:cNvPr>
            <p:cNvSpPr/>
            <p:nvPr/>
          </p:nvSpPr>
          <p:spPr>
            <a:xfrm rot="16200000">
              <a:off x="6189869" y="3257593"/>
              <a:ext cx="1561320" cy="1932271"/>
            </a:xfrm>
            <a:custGeom>
              <a:avLst/>
              <a:gdLst>
                <a:gd name="connsiteX0" fmla="*/ 38925 w 1315616"/>
                <a:gd name="connsiteY0" fmla="*/ 0 h 1628191"/>
                <a:gd name="connsiteX1" fmla="*/ 1315616 w 1315616"/>
                <a:gd name="connsiteY1" fmla="*/ 0 h 1628191"/>
                <a:gd name="connsiteX2" fmla="*/ 1315616 w 1315616"/>
                <a:gd name="connsiteY2" fmla="*/ 1628191 h 1628191"/>
                <a:gd name="connsiteX3" fmla="*/ 0 w 1315616"/>
                <a:gd name="connsiteY3" fmla="*/ 312575 h 1628191"/>
                <a:gd name="connsiteX4" fmla="*/ 26729 w 1315616"/>
                <a:gd name="connsiteY4" fmla="*/ 47432 h 16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616" h="1628191">
                  <a:moveTo>
                    <a:pt x="38925" y="0"/>
                  </a:moveTo>
                  <a:lnTo>
                    <a:pt x="1315616" y="0"/>
                  </a:lnTo>
                  <a:lnTo>
                    <a:pt x="1315616" y="1628191"/>
                  </a:lnTo>
                  <a:cubicBezTo>
                    <a:pt x="589021" y="1628191"/>
                    <a:pt x="0" y="1039170"/>
                    <a:pt x="0" y="312575"/>
                  </a:cubicBezTo>
                  <a:cubicBezTo>
                    <a:pt x="0" y="221751"/>
                    <a:pt x="9204" y="133076"/>
                    <a:pt x="26729" y="47432"/>
                  </a:cubicBezTo>
                  <a:close/>
                </a:path>
              </a:pathLst>
            </a:custGeom>
            <a:solidFill>
              <a:srgbClr val="D636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62789FE-F7CA-429B-A82D-6949D6F3BFF7}"/>
                </a:ext>
              </a:extLst>
            </p:cNvPr>
            <p:cNvSpPr/>
            <p:nvPr/>
          </p:nvSpPr>
          <p:spPr>
            <a:xfrm rot="5400000">
              <a:off x="4312833" y="1663286"/>
              <a:ext cx="1561320" cy="1932271"/>
            </a:xfrm>
            <a:custGeom>
              <a:avLst/>
              <a:gdLst>
                <a:gd name="connsiteX0" fmla="*/ 38925 w 1315616"/>
                <a:gd name="connsiteY0" fmla="*/ 0 h 1628191"/>
                <a:gd name="connsiteX1" fmla="*/ 1315616 w 1315616"/>
                <a:gd name="connsiteY1" fmla="*/ 0 h 1628191"/>
                <a:gd name="connsiteX2" fmla="*/ 1315616 w 1315616"/>
                <a:gd name="connsiteY2" fmla="*/ 1628191 h 1628191"/>
                <a:gd name="connsiteX3" fmla="*/ 0 w 1315616"/>
                <a:gd name="connsiteY3" fmla="*/ 312575 h 1628191"/>
                <a:gd name="connsiteX4" fmla="*/ 26729 w 1315616"/>
                <a:gd name="connsiteY4" fmla="*/ 47432 h 16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616" h="1628191">
                  <a:moveTo>
                    <a:pt x="38925" y="0"/>
                  </a:moveTo>
                  <a:lnTo>
                    <a:pt x="1315616" y="0"/>
                  </a:lnTo>
                  <a:lnTo>
                    <a:pt x="1315616" y="1628191"/>
                  </a:lnTo>
                  <a:cubicBezTo>
                    <a:pt x="589021" y="1628191"/>
                    <a:pt x="0" y="1039170"/>
                    <a:pt x="0" y="312575"/>
                  </a:cubicBezTo>
                  <a:cubicBezTo>
                    <a:pt x="0" y="221751"/>
                    <a:pt x="9204" y="133076"/>
                    <a:pt x="26729" y="47432"/>
                  </a:cubicBezTo>
                  <a:close/>
                </a:path>
              </a:pathLst>
            </a:custGeom>
            <a:ln>
              <a:solidFill>
                <a:srgbClr val="146D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26A2D15-DC1C-40D1-B95E-A9DC9346F9C5}"/>
                </a:ext>
              </a:extLst>
            </p:cNvPr>
            <p:cNvSpPr/>
            <p:nvPr/>
          </p:nvSpPr>
          <p:spPr>
            <a:xfrm rot="10800000">
              <a:off x="6059629" y="1477811"/>
              <a:ext cx="1561320" cy="1932271"/>
            </a:xfrm>
            <a:custGeom>
              <a:avLst/>
              <a:gdLst>
                <a:gd name="connsiteX0" fmla="*/ 38925 w 1315616"/>
                <a:gd name="connsiteY0" fmla="*/ 0 h 1628191"/>
                <a:gd name="connsiteX1" fmla="*/ 1315616 w 1315616"/>
                <a:gd name="connsiteY1" fmla="*/ 0 h 1628191"/>
                <a:gd name="connsiteX2" fmla="*/ 1315616 w 1315616"/>
                <a:gd name="connsiteY2" fmla="*/ 1628191 h 1628191"/>
                <a:gd name="connsiteX3" fmla="*/ 0 w 1315616"/>
                <a:gd name="connsiteY3" fmla="*/ 312575 h 1628191"/>
                <a:gd name="connsiteX4" fmla="*/ 26729 w 1315616"/>
                <a:gd name="connsiteY4" fmla="*/ 47432 h 16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616" h="1628191">
                  <a:moveTo>
                    <a:pt x="38925" y="0"/>
                  </a:moveTo>
                  <a:lnTo>
                    <a:pt x="1315616" y="0"/>
                  </a:lnTo>
                  <a:lnTo>
                    <a:pt x="1315616" y="1628191"/>
                  </a:lnTo>
                  <a:cubicBezTo>
                    <a:pt x="589021" y="1628191"/>
                    <a:pt x="0" y="1039170"/>
                    <a:pt x="0" y="312575"/>
                  </a:cubicBezTo>
                  <a:cubicBezTo>
                    <a:pt x="0" y="221751"/>
                    <a:pt x="9204" y="133076"/>
                    <a:pt x="26729" y="47432"/>
                  </a:cubicBezTo>
                  <a:close/>
                </a:path>
              </a:pathLst>
            </a:custGeom>
            <a:solidFill>
              <a:srgbClr val="FCB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n w="76200">
                  <a:solidFill>
                    <a:srgbClr val="7030A0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2C618EA9-1F88-4281-BFAC-9725D60FA539}"/>
                </a:ext>
              </a:extLst>
            </p:cNvPr>
            <p:cNvSpPr/>
            <p:nvPr/>
          </p:nvSpPr>
          <p:spPr>
            <a:xfrm>
              <a:off x="4498310" y="3410082"/>
              <a:ext cx="1561320" cy="1932271"/>
            </a:xfrm>
            <a:custGeom>
              <a:avLst/>
              <a:gdLst>
                <a:gd name="connsiteX0" fmla="*/ 38925 w 1315616"/>
                <a:gd name="connsiteY0" fmla="*/ 0 h 1628191"/>
                <a:gd name="connsiteX1" fmla="*/ 1315616 w 1315616"/>
                <a:gd name="connsiteY1" fmla="*/ 0 h 1628191"/>
                <a:gd name="connsiteX2" fmla="*/ 1315616 w 1315616"/>
                <a:gd name="connsiteY2" fmla="*/ 1628191 h 1628191"/>
                <a:gd name="connsiteX3" fmla="*/ 0 w 1315616"/>
                <a:gd name="connsiteY3" fmla="*/ 312575 h 1628191"/>
                <a:gd name="connsiteX4" fmla="*/ 26729 w 1315616"/>
                <a:gd name="connsiteY4" fmla="*/ 47432 h 1628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5616" h="1628191">
                  <a:moveTo>
                    <a:pt x="38925" y="0"/>
                  </a:moveTo>
                  <a:lnTo>
                    <a:pt x="1315616" y="0"/>
                  </a:lnTo>
                  <a:lnTo>
                    <a:pt x="1315616" y="1628191"/>
                  </a:lnTo>
                  <a:cubicBezTo>
                    <a:pt x="589021" y="1628191"/>
                    <a:pt x="0" y="1039170"/>
                    <a:pt x="0" y="312575"/>
                  </a:cubicBezTo>
                  <a:cubicBezTo>
                    <a:pt x="0" y="221751"/>
                    <a:pt x="9204" y="133076"/>
                    <a:pt x="26729" y="47432"/>
                  </a:cubicBezTo>
                  <a:close/>
                </a:path>
              </a:pathLst>
            </a:custGeom>
            <a:solidFill>
              <a:srgbClr val="12A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66E6EA8-810C-4F48-B9D5-DEDB8C34A32F}"/>
              </a:ext>
            </a:extLst>
          </p:cNvPr>
          <p:cNvCxnSpPr/>
          <p:nvPr/>
        </p:nvCxnSpPr>
        <p:spPr>
          <a:xfrm>
            <a:off x="6096000" y="461865"/>
            <a:ext cx="0" cy="21240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76200" dist="38100" dir="2220000" sx="94000" sy="94000" algn="tl" rotWithShape="0">
              <a:prstClr val="black">
                <a:alpha val="9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C126795A-2C4D-4A7B-9654-DD4E550A0BE2}"/>
              </a:ext>
            </a:extLst>
          </p:cNvPr>
          <p:cNvCxnSpPr>
            <a:cxnSpLocks/>
          </p:cNvCxnSpPr>
          <p:nvPr/>
        </p:nvCxnSpPr>
        <p:spPr>
          <a:xfrm rot="5400000">
            <a:off x="8094403" y="2383456"/>
            <a:ext cx="0" cy="21240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76200" dist="38100" dir="2220000" sx="94000" sy="94000" algn="tl" rotWithShape="0">
              <a:prstClr val="black">
                <a:alpha val="9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D5204B23-686E-40B4-931B-2AC5D8DFC581}"/>
              </a:ext>
            </a:extLst>
          </p:cNvPr>
          <p:cNvCxnSpPr>
            <a:cxnSpLocks/>
          </p:cNvCxnSpPr>
          <p:nvPr/>
        </p:nvCxnSpPr>
        <p:spPr>
          <a:xfrm rot="10800000">
            <a:off x="6096000" y="4015272"/>
            <a:ext cx="0" cy="21240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C92218-8076-4E67-A2D6-B4D9D30F83CD}"/>
              </a:ext>
            </a:extLst>
          </p:cNvPr>
          <p:cNvCxnSpPr>
            <a:cxnSpLocks/>
          </p:cNvCxnSpPr>
          <p:nvPr/>
        </p:nvCxnSpPr>
        <p:spPr>
          <a:xfrm rot="5400000">
            <a:off x="4097596" y="2383456"/>
            <a:ext cx="0" cy="21240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762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xmlns="" id="{2B580257-A9A9-490F-83E6-506FF4BB8541}"/>
              </a:ext>
            </a:extLst>
          </p:cNvPr>
          <p:cNvSpPr/>
          <p:nvPr/>
        </p:nvSpPr>
        <p:spPr>
          <a:xfrm>
            <a:off x="4881563" y="2214563"/>
            <a:ext cx="2428875" cy="242887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8F6BC9-8FD6-4880-AFC1-DFCEE5475B1D}"/>
              </a:ext>
            </a:extLst>
          </p:cNvPr>
          <p:cNvSpPr txBox="1"/>
          <p:nvPr/>
        </p:nvSpPr>
        <p:spPr>
          <a:xfrm>
            <a:off x="5093494" y="3044279"/>
            <a:ext cx="2005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latin typeface="Arial Black" panose="020B0A04020102020204" pitchFamily="34" charset="0"/>
              </a:rPr>
              <a:t>SWOT</a:t>
            </a:r>
            <a:endParaRPr lang="en-IN" sz="4400">
              <a:latin typeface="Arial Black" panose="020B0A04020102020204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xmlns="" id="{E4CE18FE-FD2D-4C23-998D-C83F050F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6727" y="228863"/>
            <a:ext cx="950639" cy="95063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xmlns="" id="{4D264630-C9BE-43B1-9642-979C4E9F0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54635" y="228863"/>
            <a:ext cx="950625" cy="950625"/>
          </a:xfrm>
          <a:prstGeom prst="rect">
            <a:avLst/>
          </a:prstGeom>
          <a:effectLst/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xmlns="" id="{3018039D-4CDF-4F60-9286-984B7DC1B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86727" y="5557207"/>
            <a:ext cx="950627" cy="9506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xmlns="" id="{D149837D-8259-42F8-8452-F90BC3983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955105" y="5557207"/>
            <a:ext cx="950155" cy="9501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90D79FB-D759-4FB8-9DD7-C53732E97663}"/>
              </a:ext>
            </a:extLst>
          </p:cNvPr>
          <p:cNvSpPr txBox="1"/>
          <p:nvPr/>
        </p:nvSpPr>
        <p:spPr>
          <a:xfrm>
            <a:off x="4302137" y="2723324"/>
            <a:ext cx="49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en-IN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EBA4FD0-3463-493A-A203-E356BC4BA1DE}"/>
              </a:ext>
            </a:extLst>
          </p:cNvPr>
          <p:cNvSpPr txBox="1"/>
          <p:nvPr/>
        </p:nvSpPr>
        <p:spPr>
          <a:xfrm>
            <a:off x="7363242" y="3454360"/>
            <a:ext cx="49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  <a:endParaRPr lang="en-IN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7F127FB-59A5-46DD-AEC2-B37B3016EBB0}"/>
              </a:ext>
            </a:extLst>
          </p:cNvPr>
          <p:cNvSpPr txBox="1"/>
          <p:nvPr/>
        </p:nvSpPr>
        <p:spPr>
          <a:xfrm>
            <a:off x="5519627" y="4643436"/>
            <a:ext cx="49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  <a:endParaRPr lang="en-IN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B3E51CE-2FD0-49F3-93BD-4336FBB270FC}"/>
              </a:ext>
            </a:extLst>
          </p:cNvPr>
          <p:cNvSpPr txBox="1"/>
          <p:nvPr/>
        </p:nvSpPr>
        <p:spPr>
          <a:xfrm>
            <a:off x="6156719" y="1533241"/>
            <a:ext cx="49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IN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A82A2A-0EE4-4EB8-808F-355A96B3860F}"/>
              </a:ext>
            </a:extLst>
          </p:cNvPr>
          <p:cNvGrpSpPr/>
          <p:nvPr/>
        </p:nvGrpSpPr>
        <p:grpSpPr>
          <a:xfrm>
            <a:off x="1755194" y="299109"/>
            <a:ext cx="2862856" cy="2294266"/>
            <a:chOff x="1755194" y="299109"/>
            <a:chExt cx="2862856" cy="22942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1886C67A-1E8F-4595-9737-63D2ADD7A899}"/>
                </a:ext>
              </a:extLst>
            </p:cNvPr>
            <p:cNvSpPr txBox="1"/>
            <p:nvPr/>
          </p:nvSpPr>
          <p:spPr>
            <a:xfrm>
              <a:off x="1920111" y="1116047"/>
              <a:ext cx="2697939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Brand name</a:t>
              </a:r>
              <a:endParaRPr lang="en-US">
                <a:solidFill>
                  <a:schemeClr val="bg1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Association with officer's acts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Management experience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74BFD48-0E93-C8DD-E10F-639393719B76}"/>
                </a:ext>
              </a:extLst>
            </p:cNvPr>
            <p:cNvSpPr txBox="1"/>
            <p:nvPr/>
          </p:nvSpPr>
          <p:spPr>
            <a:xfrm>
              <a:off x="1755194" y="299109"/>
              <a:ext cx="26979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3600" b="1">
                  <a:solidFill>
                    <a:srgbClr val="4472C4"/>
                  </a:solidFill>
                  <a:ea typeface="+mn-lt"/>
                  <a:cs typeface="+mn-lt"/>
                </a:rPr>
                <a:t>Strengths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9821441-D3A8-4A88-86AA-69FDC3EA5311}"/>
              </a:ext>
            </a:extLst>
          </p:cNvPr>
          <p:cNvGrpSpPr/>
          <p:nvPr/>
        </p:nvGrpSpPr>
        <p:grpSpPr>
          <a:xfrm>
            <a:off x="8251750" y="3581151"/>
            <a:ext cx="2454233" cy="2538042"/>
            <a:chOff x="8251750" y="3581151"/>
            <a:chExt cx="2454233" cy="25380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7C2693B-10FD-4159-B579-0B3EDCC47586}"/>
                </a:ext>
              </a:extLst>
            </p:cNvPr>
            <p:cNvSpPr txBox="1"/>
            <p:nvPr/>
          </p:nvSpPr>
          <p:spPr>
            <a:xfrm>
              <a:off x="8251750" y="4364867"/>
              <a:ext cx="2454233" cy="1754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Change in consumer preference and aspirations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Government policies and surrogate advertising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174981D-DDC4-F6AF-921D-BC4445EC1372}"/>
                </a:ext>
              </a:extLst>
            </p:cNvPr>
            <p:cNvSpPr txBox="1"/>
            <p:nvPr/>
          </p:nvSpPr>
          <p:spPr>
            <a:xfrm>
              <a:off x="8665809" y="3581151"/>
              <a:ext cx="16184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3600" b="1">
                  <a:solidFill>
                    <a:srgbClr val="D6362A"/>
                  </a:solidFill>
                  <a:ea typeface="+mn-lt"/>
                  <a:cs typeface="+mn-lt"/>
                </a:rPr>
                <a:t>Threats</a:t>
              </a:r>
              <a:endParaRPr lang="en-US">
                <a:solidFill>
                  <a:srgbClr val="D6362A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7CA78963-805A-4FD0-B9A0-E02BEEC8FC05}"/>
              </a:ext>
            </a:extLst>
          </p:cNvPr>
          <p:cNvGrpSpPr/>
          <p:nvPr/>
        </p:nvGrpSpPr>
        <p:grpSpPr>
          <a:xfrm>
            <a:off x="1328837" y="3573894"/>
            <a:ext cx="2852153" cy="2542845"/>
            <a:chOff x="1328837" y="3573894"/>
            <a:chExt cx="2852153" cy="254284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B1DBCA9-F864-4586-8236-BFCC88561A3E}"/>
                </a:ext>
              </a:extLst>
            </p:cNvPr>
            <p:cNvSpPr txBox="1"/>
            <p:nvPr/>
          </p:nvSpPr>
          <p:spPr>
            <a:xfrm>
              <a:off x="1557254" y="4362413"/>
              <a:ext cx="2613391" cy="1754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Large market size and demand for alco-</a:t>
              </a:r>
              <a:r>
                <a:rPr lang="en-US" err="1">
                  <a:solidFill>
                    <a:schemeClr val="bg1"/>
                  </a:solidFill>
                  <a:ea typeface="Calibri"/>
                  <a:cs typeface="Calibri"/>
                </a:rPr>
                <a:t>bev</a:t>
              </a: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 industry.</a:t>
              </a:r>
              <a:endParaRPr lang="en-US">
                <a:solidFill>
                  <a:schemeClr val="bg1"/>
                </a:solidFill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+mn-lt"/>
                  <a:cs typeface="+mn-lt"/>
                </a:rPr>
                <a:t>Reposition themselves to connect with the young.</a:t>
              </a:r>
              <a:endParaRPr lang="en-US">
                <a:solidFill>
                  <a:schemeClr val="bg1"/>
                </a:solidFill>
                <a:ea typeface="Calibri"/>
                <a:cs typeface="Calibri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E49383C-7891-7B54-F936-8CD20BBBC3A9}"/>
                </a:ext>
              </a:extLst>
            </p:cNvPr>
            <p:cNvSpPr txBox="1"/>
            <p:nvPr/>
          </p:nvSpPr>
          <p:spPr>
            <a:xfrm>
              <a:off x="1328837" y="3573894"/>
              <a:ext cx="285215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3600" b="1">
                  <a:solidFill>
                    <a:srgbClr val="12A088"/>
                  </a:solidFill>
                  <a:ea typeface="+mn-lt"/>
                  <a:cs typeface="+mn-lt"/>
                </a:rPr>
                <a:t>Opportunities</a:t>
              </a:r>
              <a:endParaRPr lang="en-US">
                <a:solidFill>
                  <a:srgbClr val="12A088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CD14CAF-7850-4DA4-AFD5-AA062295B958}"/>
              </a:ext>
            </a:extLst>
          </p:cNvPr>
          <p:cNvGrpSpPr/>
          <p:nvPr/>
        </p:nvGrpSpPr>
        <p:grpSpPr>
          <a:xfrm>
            <a:off x="7996337" y="299108"/>
            <a:ext cx="2697939" cy="2571332"/>
            <a:chOff x="7996337" y="299108"/>
            <a:chExt cx="2697939" cy="2571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818AD0D-F664-445D-9A4B-272D30A8261B}"/>
                </a:ext>
              </a:extLst>
            </p:cNvPr>
            <p:cNvSpPr txBox="1"/>
            <p:nvPr/>
          </p:nvSpPr>
          <p:spPr>
            <a:xfrm>
              <a:off x="8061250" y="1116114"/>
              <a:ext cx="2501017" cy="175432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It is a mature product and cannot be sold to everyone.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Emotionally detached to the youth.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>
                  <a:solidFill>
                    <a:schemeClr val="bg1"/>
                  </a:solidFill>
                  <a:ea typeface="Calibri"/>
                  <a:cs typeface="Calibri"/>
                </a:rPr>
                <a:t>Packaging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58480D1-D343-8C1A-AA35-A891682DC852}"/>
                </a:ext>
              </a:extLst>
            </p:cNvPr>
            <p:cNvSpPr txBox="1"/>
            <p:nvPr/>
          </p:nvSpPr>
          <p:spPr>
            <a:xfrm>
              <a:off x="7996337" y="299108"/>
              <a:ext cx="2697939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3600" b="1">
                  <a:solidFill>
                    <a:srgbClr val="FCB22D"/>
                  </a:solidFill>
                  <a:ea typeface="+mn-lt"/>
                  <a:cs typeface="+mn-lt"/>
                </a:rPr>
                <a:t>Weaknesses</a:t>
              </a:r>
              <a:endParaRPr lang="en-US">
                <a:solidFill>
                  <a:srgbClr val="FCB22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562083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9" grpId="0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10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C79AF98-8039-4C6E-B3B6-BEC7998CA7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E266E495-971C-4EC6-ABFC-72A6FB699119}"/>
              </a:ext>
            </a:extLst>
          </p:cNvPr>
          <p:cNvSpPr/>
          <p:nvPr/>
        </p:nvSpPr>
        <p:spPr>
          <a:xfrm>
            <a:off x="2693181" y="1145065"/>
            <a:ext cx="2751438" cy="52969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8177DE85-C689-4146-8E6C-65D22C159217}"/>
              </a:ext>
            </a:extLst>
          </p:cNvPr>
          <p:cNvSpPr/>
          <p:nvPr/>
        </p:nvSpPr>
        <p:spPr>
          <a:xfrm>
            <a:off x="5813167" y="1145064"/>
            <a:ext cx="2751438" cy="52969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506887DA-FCAD-4B43-99F2-EF0DC9E563E0}"/>
              </a:ext>
            </a:extLst>
          </p:cNvPr>
          <p:cNvSpPr/>
          <p:nvPr/>
        </p:nvSpPr>
        <p:spPr>
          <a:xfrm>
            <a:off x="8946291" y="1145065"/>
            <a:ext cx="2751438" cy="52969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3A34E9C-B12A-437D-A562-A46CEC80C967}"/>
              </a:ext>
            </a:extLst>
          </p:cNvPr>
          <p:cNvSpPr/>
          <p:nvPr/>
        </p:nvSpPr>
        <p:spPr>
          <a:xfrm>
            <a:off x="362465" y="1902941"/>
            <a:ext cx="1935892" cy="4168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CD8DC81-0CB2-4501-8ADC-F53CDB27E5B2}"/>
              </a:ext>
            </a:extLst>
          </p:cNvPr>
          <p:cNvSpPr txBox="1"/>
          <p:nvPr/>
        </p:nvSpPr>
        <p:spPr>
          <a:xfrm>
            <a:off x="3099544" y="1320362"/>
            <a:ext cx="186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Officer’s Choice</a:t>
            </a:r>
            <a:endParaRPr lang="en-IN" sz="20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D50F13D-4133-4A52-92F5-60E7875127D1}"/>
              </a:ext>
            </a:extLst>
          </p:cNvPr>
          <p:cNvSpPr txBox="1"/>
          <p:nvPr/>
        </p:nvSpPr>
        <p:spPr>
          <a:xfrm>
            <a:off x="9532214" y="1323948"/>
            <a:ext cx="1608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Imperial Blue</a:t>
            </a:r>
            <a:endParaRPr lang="en-IN" sz="2000" b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7D876FB-7708-4755-800A-0872AE00B99A}"/>
              </a:ext>
            </a:extLst>
          </p:cNvPr>
          <p:cNvSpPr/>
          <p:nvPr/>
        </p:nvSpPr>
        <p:spPr>
          <a:xfrm>
            <a:off x="360893" y="1904841"/>
            <a:ext cx="1944474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940905-A532-4B8B-9B7B-EFF91823E79B}"/>
              </a:ext>
            </a:extLst>
          </p:cNvPr>
          <p:cNvSpPr txBox="1"/>
          <p:nvPr/>
        </p:nvSpPr>
        <p:spPr>
          <a:xfrm>
            <a:off x="6620132" y="1320362"/>
            <a:ext cx="1137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Bagpiper</a:t>
            </a:r>
            <a:endParaRPr lang="en-IN" sz="2000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2762D77-A0D4-4614-9E1A-C9A306C5A4A1}"/>
              </a:ext>
            </a:extLst>
          </p:cNvPr>
          <p:cNvSpPr/>
          <p:nvPr/>
        </p:nvSpPr>
        <p:spPr>
          <a:xfrm>
            <a:off x="8942859" y="1902941"/>
            <a:ext cx="2751438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7643254-5183-44C1-A67E-39A344235298}"/>
              </a:ext>
            </a:extLst>
          </p:cNvPr>
          <p:cNvSpPr/>
          <p:nvPr/>
        </p:nvSpPr>
        <p:spPr>
          <a:xfrm>
            <a:off x="5820031" y="1902941"/>
            <a:ext cx="2751438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C8649D-D568-42FC-9247-E1188A1D57A3}"/>
              </a:ext>
            </a:extLst>
          </p:cNvPr>
          <p:cNvSpPr/>
          <p:nvPr/>
        </p:nvSpPr>
        <p:spPr>
          <a:xfrm>
            <a:off x="2686860" y="1905540"/>
            <a:ext cx="2751438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21F0D7E5-6FF5-400B-92A3-4066C8C90EAB}"/>
              </a:ext>
            </a:extLst>
          </p:cNvPr>
          <p:cNvSpPr/>
          <p:nvPr/>
        </p:nvSpPr>
        <p:spPr>
          <a:xfrm>
            <a:off x="2688572" y="2512541"/>
            <a:ext cx="2751438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5E6E016-0FF2-4490-9CFD-C2FCC73C75EF}"/>
              </a:ext>
            </a:extLst>
          </p:cNvPr>
          <p:cNvSpPr/>
          <p:nvPr/>
        </p:nvSpPr>
        <p:spPr>
          <a:xfrm>
            <a:off x="2692693" y="5477030"/>
            <a:ext cx="2760509" cy="5851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2FFB8BBA-A155-4E9C-BC5D-045FE40B8DAE}"/>
              </a:ext>
            </a:extLst>
          </p:cNvPr>
          <p:cNvSpPr/>
          <p:nvPr/>
        </p:nvSpPr>
        <p:spPr>
          <a:xfrm>
            <a:off x="5820031" y="2512541"/>
            <a:ext cx="2751438" cy="609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7A9F1A3-7F43-4C14-AC54-EA1D77111958}"/>
              </a:ext>
            </a:extLst>
          </p:cNvPr>
          <p:cNvSpPr/>
          <p:nvPr/>
        </p:nvSpPr>
        <p:spPr>
          <a:xfrm>
            <a:off x="5816599" y="3122141"/>
            <a:ext cx="2751438" cy="12933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9A1965E-5251-46C6-948B-78E47DAF4A17}"/>
              </a:ext>
            </a:extLst>
          </p:cNvPr>
          <p:cNvSpPr/>
          <p:nvPr/>
        </p:nvSpPr>
        <p:spPr>
          <a:xfrm>
            <a:off x="5823463" y="4188698"/>
            <a:ext cx="2751438" cy="12883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5E2F355-36A0-4D22-B0A7-FC063F4C258A}"/>
              </a:ext>
            </a:extLst>
          </p:cNvPr>
          <p:cNvSpPr/>
          <p:nvPr/>
        </p:nvSpPr>
        <p:spPr>
          <a:xfrm>
            <a:off x="5823463" y="5477029"/>
            <a:ext cx="2751438" cy="5851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43BA008-9236-4B2A-970B-9F7EC178CDD8}"/>
              </a:ext>
            </a:extLst>
          </p:cNvPr>
          <p:cNvSpPr/>
          <p:nvPr/>
        </p:nvSpPr>
        <p:spPr>
          <a:xfrm>
            <a:off x="8942859" y="2512541"/>
            <a:ext cx="2751438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4D683DD-39D9-4C74-A569-738E97FF5D25}"/>
              </a:ext>
            </a:extLst>
          </p:cNvPr>
          <p:cNvSpPr/>
          <p:nvPr/>
        </p:nvSpPr>
        <p:spPr>
          <a:xfrm>
            <a:off x="8939427" y="3122140"/>
            <a:ext cx="2751438" cy="13262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BDE924C-3BF6-422D-82FF-CC127ADCC60D}"/>
              </a:ext>
            </a:extLst>
          </p:cNvPr>
          <p:cNvSpPr/>
          <p:nvPr/>
        </p:nvSpPr>
        <p:spPr>
          <a:xfrm>
            <a:off x="8946291" y="4188698"/>
            <a:ext cx="2742367" cy="1288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6C302F1-73A3-4357-9CA4-6525268CC38B}"/>
              </a:ext>
            </a:extLst>
          </p:cNvPr>
          <p:cNvSpPr/>
          <p:nvPr/>
        </p:nvSpPr>
        <p:spPr>
          <a:xfrm>
            <a:off x="8946291" y="5477030"/>
            <a:ext cx="2742367" cy="5851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68BB1E-A3BE-464D-B7B2-B6D3D826DA95}"/>
              </a:ext>
            </a:extLst>
          </p:cNvPr>
          <p:cNvSpPr txBox="1"/>
          <p:nvPr/>
        </p:nvSpPr>
        <p:spPr>
          <a:xfrm>
            <a:off x="9056737" y="2041609"/>
            <a:ext cx="2353647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7.41%</a:t>
            </a:r>
          </a:p>
          <a:p>
            <a:endParaRPr lang="en-US"/>
          </a:p>
          <a:p>
            <a:r>
              <a:rPr lang="en-US"/>
              <a:t>28%</a:t>
            </a:r>
            <a:endParaRPr lang="en-US">
              <a:cs typeface="Calibri"/>
            </a:endParaRPr>
          </a:p>
          <a:p>
            <a:endParaRPr lang="en-US"/>
          </a:p>
          <a:p>
            <a:endParaRPr lang="en-US" sz="2000">
              <a:cs typeface="Calibri"/>
            </a:endParaRPr>
          </a:p>
          <a:p>
            <a:r>
              <a:rPr lang="en-US"/>
              <a:t>Men will be men</a:t>
            </a:r>
            <a:endParaRPr lang="en-US">
              <a:cs typeface="Calibri"/>
            </a:endParaRPr>
          </a:p>
          <a:p>
            <a:endParaRPr lang="en-US" sz="4400">
              <a:cs typeface="Calibri" panose="020F0502020204030204"/>
            </a:endParaRPr>
          </a:p>
          <a:p>
            <a:r>
              <a:rPr lang="en-US"/>
              <a:t>Inherent nature of men-youthful, confident and stylish</a:t>
            </a:r>
            <a:endParaRPr lang="en-US">
              <a:cs typeface="Calibri"/>
            </a:endParaRPr>
          </a:p>
          <a:p>
            <a:endParaRPr lang="en-US" sz="2400"/>
          </a:p>
          <a:p>
            <a:r>
              <a:rPr lang="en-US"/>
              <a:t>International standards</a:t>
            </a:r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16C2269-BBCF-462F-A403-15B8098E4510}"/>
              </a:ext>
            </a:extLst>
          </p:cNvPr>
          <p:cNvSpPr txBox="1"/>
          <p:nvPr/>
        </p:nvSpPr>
        <p:spPr>
          <a:xfrm>
            <a:off x="6017741" y="2041610"/>
            <a:ext cx="2573115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32.22%</a:t>
            </a:r>
          </a:p>
          <a:p>
            <a:endParaRPr lang="en-US"/>
          </a:p>
          <a:p>
            <a:r>
              <a:rPr lang="en-US"/>
              <a:t>12%</a:t>
            </a:r>
            <a:endParaRPr lang="en-US" sz="1600">
              <a:cs typeface="Calibri"/>
            </a:endParaRPr>
          </a:p>
          <a:p>
            <a:endParaRPr lang="en-US" sz="2400">
              <a:cs typeface="Calibri"/>
            </a:endParaRPr>
          </a:p>
          <a:p>
            <a:r>
              <a:rPr lang="en-US" sz="1600" err="1">
                <a:ea typeface="+mn-lt"/>
                <a:cs typeface="+mn-lt"/>
              </a:rPr>
              <a:t>खूब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जमेगा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रंग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जब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मिल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बैठेंगे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तीन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यार</a:t>
            </a:r>
            <a:r>
              <a:rPr lang="en-US" sz="1600">
                <a:ea typeface="+mn-lt"/>
                <a:cs typeface="+mn-lt"/>
              </a:rPr>
              <a:t> - </a:t>
            </a:r>
            <a:r>
              <a:rPr lang="en-US" sz="1600" err="1">
                <a:ea typeface="+mn-lt"/>
                <a:cs typeface="+mn-lt"/>
              </a:rPr>
              <a:t>आप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मैं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और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बैगपाइपर</a:t>
            </a:r>
            <a:endParaRPr lang="en-US" sz="1600" err="1">
              <a:cs typeface="Calibri"/>
            </a:endParaRPr>
          </a:p>
          <a:p>
            <a:endParaRPr lang="en-US" sz="2800">
              <a:cs typeface="Calibri" panose="020F0502020204030204"/>
            </a:endParaRPr>
          </a:p>
          <a:p>
            <a:r>
              <a:rPr lang="en-US"/>
              <a:t>A drink to enjoy with friends-strong, rugged and masculine</a:t>
            </a:r>
            <a:endParaRPr lang="en-US">
              <a:cs typeface="Calibri"/>
            </a:endParaRPr>
          </a:p>
          <a:p>
            <a:endParaRPr lang="en-US" sz="2400"/>
          </a:p>
          <a:p>
            <a:r>
              <a:rPr lang="en-US"/>
              <a:t>International standards</a:t>
            </a:r>
            <a:endParaRPr lang="en-US"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184DA1C5-7345-432E-9F25-F01FEFAA94EC}"/>
              </a:ext>
            </a:extLst>
          </p:cNvPr>
          <p:cNvSpPr/>
          <p:nvPr/>
        </p:nvSpPr>
        <p:spPr>
          <a:xfrm>
            <a:off x="2685682" y="3122141"/>
            <a:ext cx="2751438" cy="10665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CD30005-8A5E-42E1-8651-55BC3133C9D2}"/>
              </a:ext>
            </a:extLst>
          </p:cNvPr>
          <p:cNvSpPr/>
          <p:nvPr/>
        </p:nvSpPr>
        <p:spPr>
          <a:xfrm>
            <a:off x="2685338" y="4188697"/>
            <a:ext cx="2760509" cy="12883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7F92C28-F94B-4215-881F-92AB8B22822F}"/>
              </a:ext>
            </a:extLst>
          </p:cNvPr>
          <p:cNvSpPr txBox="1"/>
          <p:nvPr/>
        </p:nvSpPr>
        <p:spPr>
          <a:xfrm>
            <a:off x="2904179" y="2041609"/>
            <a:ext cx="2368622" cy="40654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15.32%</a:t>
            </a:r>
          </a:p>
          <a:p>
            <a:endParaRPr lang="en-US"/>
          </a:p>
          <a:p>
            <a:r>
              <a:rPr lang="en-US" dirty="0"/>
              <a:t>6%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 sz="1100">
              <a:cs typeface="Calibri" panose="020F0502020204030204"/>
            </a:endParaRPr>
          </a:p>
          <a:p>
            <a:endParaRPr lang="en-US" sz="1100"/>
          </a:p>
          <a:p>
            <a:r>
              <a:rPr lang="en-US" dirty="0"/>
              <a:t>Challenge Yourself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>
              <a:cs typeface="Calibri" panose="020F0502020204030204"/>
            </a:endParaRPr>
          </a:p>
          <a:p>
            <a:r>
              <a:rPr lang="en-US" dirty="0"/>
              <a:t>Play with danger-prestige, responsible, masculine and courageous</a:t>
            </a:r>
            <a:endParaRPr lang="en-US" dirty="0">
              <a:cs typeface="Calibri" panose="020F0502020204030204"/>
            </a:endParaRPr>
          </a:p>
          <a:p>
            <a:endParaRPr lang="en-US" sz="1400">
              <a:cs typeface="Calibri" panose="020F0502020204030204"/>
            </a:endParaRPr>
          </a:p>
          <a:p>
            <a:r>
              <a:rPr lang="en-US" dirty="0"/>
              <a:t>Old</a:t>
            </a:r>
            <a:endParaRPr lang="en-US" dirty="0">
              <a:cs typeface="Calibri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D233344-FF66-402D-B559-91D748258C1A}"/>
              </a:ext>
            </a:extLst>
          </p:cNvPr>
          <p:cNvSpPr/>
          <p:nvPr/>
        </p:nvSpPr>
        <p:spPr>
          <a:xfrm>
            <a:off x="360893" y="2514440"/>
            <a:ext cx="1944474" cy="60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F43F2DC-07D5-4C15-9D9B-774062AE78BF}"/>
              </a:ext>
            </a:extLst>
          </p:cNvPr>
          <p:cNvSpPr/>
          <p:nvPr/>
        </p:nvSpPr>
        <p:spPr>
          <a:xfrm>
            <a:off x="365036" y="5478929"/>
            <a:ext cx="1931260" cy="58518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F7B397D5-EDC3-4B22-BC72-5F2B58FAEE6E}"/>
              </a:ext>
            </a:extLst>
          </p:cNvPr>
          <p:cNvSpPr/>
          <p:nvPr/>
        </p:nvSpPr>
        <p:spPr>
          <a:xfrm>
            <a:off x="367245" y="3096826"/>
            <a:ext cx="1938122" cy="11119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C2EDF8F-CC73-4369-9AC2-3A8330E5CBE5}"/>
              </a:ext>
            </a:extLst>
          </p:cNvPr>
          <p:cNvSpPr/>
          <p:nvPr/>
        </p:nvSpPr>
        <p:spPr>
          <a:xfrm>
            <a:off x="364179" y="4190596"/>
            <a:ext cx="1934178" cy="128833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324B65-4C34-4111-85CB-BF1D8A3E81B3}"/>
              </a:ext>
            </a:extLst>
          </p:cNvPr>
          <p:cNvSpPr txBox="1"/>
          <p:nvPr/>
        </p:nvSpPr>
        <p:spPr>
          <a:xfrm>
            <a:off x="597243" y="2041609"/>
            <a:ext cx="1466336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Market Share</a:t>
            </a:r>
          </a:p>
          <a:p>
            <a:endParaRPr lang="en-US"/>
          </a:p>
          <a:p>
            <a:r>
              <a:rPr lang="en-US"/>
              <a:t>CAGR</a:t>
            </a:r>
            <a:endParaRPr lang="en-US">
              <a:cs typeface="Calibri"/>
            </a:endParaRPr>
          </a:p>
          <a:p>
            <a:endParaRPr lang="en-US" sz="4400"/>
          </a:p>
          <a:p>
            <a:r>
              <a:rPr lang="en-US"/>
              <a:t>Tagline</a:t>
            </a:r>
            <a:endParaRPr lang="en-US">
              <a:cs typeface="Calibri"/>
            </a:endParaRPr>
          </a:p>
          <a:p>
            <a:endParaRPr lang="en-US" sz="5400"/>
          </a:p>
          <a:p>
            <a:r>
              <a:rPr lang="en-US"/>
              <a:t>Positioning</a:t>
            </a:r>
            <a:endParaRPr lang="en-US">
              <a:cs typeface="Calibri"/>
            </a:endParaRPr>
          </a:p>
          <a:p>
            <a:endParaRPr lang="en-US" sz="4400">
              <a:cs typeface="Calibri"/>
            </a:endParaRPr>
          </a:p>
          <a:p>
            <a:r>
              <a:rPr lang="en-US"/>
              <a:t>Packaging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6F1547C-8802-49C5-A550-06A2BB397CBB}"/>
              </a:ext>
            </a:extLst>
          </p:cNvPr>
          <p:cNvSpPr txBox="1"/>
          <p:nvPr/>
        </p:nvSpPr>
        <p:spPr>
          <a:xfrm>
            <a:off x="433957" y="141613"/>
            <a:ext cx="82749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Key Competitor Analysis</a:t>
            </a:r>
            <a:endParaRPr lang="en-IN" sz="4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6441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/>
      <p:bldP spid="9" grpId="0"/>
      <p:bldP spid="35" grpId="0" animBg="1"/>
      <p:bldP spid="10" grpId="0"/>
      <p:bldP spid="28" grpId="0" animBg="1"/>
      <p:bldP spid="23" grpId="0" animBg="1"/>
      <p:bldP spid="14" grpId="0" animBg="1"/>
      <p:bldP spid="19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15" grpId="0"/>
      <p:bldP spid="17" grpId="0"/>
      <p:bldP spid="33" grpId="0" animBg="1"/>
      <p:bldP spid="34" grpId="0" animBg="1"/>
      <p:bldP spid="16" grpId="0"/>
      <p:bldP spid="36" grpId="0" animBg="1"/>
      <p:bldP spid="37" grpId="0" animBg="1"/>
      <p:bldP spid="38" grpId="0" animBg="1"/>
      <p:bldP spid="39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7102EA1-E2E3-4F0D-983E-2CEDB3837A54}"/>
              </a:ext>
            </a:extLst>
          </p:cNvPr>
          <p:cNvSpPr/>
          <p:nvPr/>
        </p:nvSpPr>
        <p:spPr>
          <a:xfrm>
            <a:off x="0" y="-13195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6F5C48B6-4B63-4DE7-B46A-3C73AB104F88}"/>
              </a:ext>
            </a:extLst>
          </p:cNvPr>
          <p:cNvSpPr/>
          <p:nvPr/>
        </p:nvSpPr>
        <p:spPr>
          <a:xfrm>
            <a:off x="759589" y="1288500"/>
            <a:ext cx="4934464" cy="4939305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562AE2CB-917B-4B4E-A59A-5335FF4AEBA5}"/>
              </a:ext>
            </a:extLst>
          </p:cNvPr>
          <p:cNvSpPr/>
          <p:nvPr/>
        </p:nvSpPr>
        <p:spPr>
          <a:xfrm>
            <a:off x="6486503" y="1288500"/>
            <a:ext cx="4934464" cy="4939305"/>
          </a:xfrm>
          <a:prstGeom prst="roundRect">
            <a:avLst/>
          </a:prstGeom>
          <a:solidFill>
            <a:schemeClr val="tx1">
              <a:lumMod val="85000"/>
              <a:lumOff val="1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AC33A0A-303A-426B-B2EC-2B7124BF5D8D}"/>
              </a:ext>
            </a:extLst>
          </p:cNvPr>
          <p:cNvSpPr txBox="1"/>
          <p:nvPr/>
        </p:nvSpPr>
        <p:spPr>
          <a:xfrm>
            <a:off x="1194326" y="2077510"/>
            <a:ext cx="2078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44C5CB"/>
                </a:solidFill>
              </a:rPr>
              <a:t>Differentiation</a:t>
            </a:r>
            <a:endParaRPr lang="en-IN" sz="2400">
              <a:solidFill>
                <a:srgbClr val="44C5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214383-75E3-49D1-BF3E-02C2FA5D1E16}"/>
              </a:ext>
            </a:extLst>
          </p:cNvPr>
          <p:cNvSpPr txBox="1"/>
          <p:nvPr/>
        </p:nvSpPr>
        <p:spPr>
          <a:xfrm>
            <a:off x="1194326" y="3963316"/>
            <a:ext cx="166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CE315"/>
                </a:solidFill>
              </a:rPr>
              <a:t>Relevance</a:t>
            </a:r>
            <a:endParaRPr lang="en-IN" sz="2400">
              <a:solidFill>
                <a:srgbClr val="FCE31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8C6E363-1640-4CF8-B83E-731658D31D6E}"/>
              </a:ext>
            </a:extLst>
          </p:cNvPr>
          <p:cNvSpPr txBox="1"/>
          <p:nvPr/>
        </p:nvSpPr>
        <p:spPr>
          <a:xfrm>
            <a:off x="6964717" y="2077509"/>
            <a:ext cx="1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53D52"/>
                </a:solidFill>
              </a:rPr>
              <a:t>Esteem</a:t>
            </a:r>
            <a:endParaRPr lang="en-IN" sz="2400">
              <a:solidFill>
                <a:srgbClr val="F53D5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061F3C-C1BC-4EBC-9385-E9DE72F9725A}"/>
              </a:ext>
            </a:extLst>
          </p:cNvPr>
          <p:cNvSpPr txBox="1"/>
          <p:nvPr/>
        </p:nvSpPr>
        <p:spPr>
          <a:xfrm>
            <a:off x="6964717" y="3963316"/>
            <a:ext cx="166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9200"/>
                </a:solidFill>
              </a:rPr>
              <a:t>Knowledge</a:t>
            </a:r>
            <a:endParaRPr lang="en-IN" sz="2400">
              <a:solidFill>
                <a:srgbClr val="FF92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F655B6-2645-473B-B996-6669263514A9}"/>
              </a:ext>
            </a:extLst>
          </p:cNvPr>
          <p:cNvSpPr txBox="1"/>
          <p:nvPr/>
        </p:nvSpPr>
        <p:spPr>
          <a:xfrm>
            <a:off x="2035705" y="1470025"/>
            <a:ext cx="2382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66FF66"/>
                </a:solidFill>
              </a:rPr>
              <a:t>Brand Strength</a:t>
            </a:r>
            <a:endParaRPr lang="en-IN" sz="2800">
              <a:solidFill>
                <a:srgbClr val="66FF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CB65E-05A1-4C57-900E-EABB40A7CE0A}"/>
              </a:ext>
            </a:extLst>
          </p:cNvPr>
          <p:cNvSpPr txBox="1"/>
          <p:nvPr/>
        </p:nvSpPr>
        <p:spPr>
          <a:xfrm>
            <a:off x="7845161" y="1470025"/>
            <a:ext cx="221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66FF66"/>
                </a:solidFill>
              </a:rPr>
              <a:t>Brand Stature</a:t>
            </a:r>
            <a:endParaRPr lang="en-IN" sz="2800">
              <a:solidFill>
                <a:srgbClr val="66FF6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0B1569A-A6B0-45A9-8487-30E9E5BBACC6}"/>
              </a:ext>
            </a:extLst>
          </p:cNvPr>
          <p:cNvSpPr txBox="1"/>
          <p:nvPr/>
        </p:nvSpPr>
        <p:spPr>
          <a:xfrm>
            <a:off x="1392139" y="4555412"/>
            <a:ext cx="34971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Lacks saliency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Has lapsed users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4BA4608-6CEF-40C1-9BE2-F6BBB8079F44}"/>
              </a:ext>
            </a:extLst>
          </p:cNvPr>
          <p:cNvSpPr txBox="1"/>
          <p:nvPr/>
        </p:nvSpPr>
        <p:spPr>
          <a:xfrm>
            <a:off x="1400377" y="2585866"/>
            <a:ext cx="36645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Same packaging for 20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Price-value perception is low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6EFC89D-1A0F-45E3-BC13-8BA5DC0CC509}"/>
              </a:ext>
            </a:extLst>
          </p:cNvPr>
          <p:cNvSpPr txBox="1"/>
          <p:nvPr/>
        </p:nvSpPr>
        <p:spPr>
          <a:xfrm>
            <a:off x="7169544" y="4555412"/>
            <a:ext cx="36055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Highly known in its current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Its brand name symbolizes status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72E01AA-F52A-4D75-ADFA-998D42880634}"/>
              </a:ext>
            </a:extLst>
          </p:cNvPr>
          <p:cNvSpPr txBox="1"/>
          <p:nvPr/>
        </p:nvSpPr>
        <p:spPr>
          <a:xfrm>
            <a:off x="7111878" y="2585866"/>
            <a:ext cx="4091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Considered as ‘’for oneself’’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Youth connection was missing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ED35BA33-22C1-4F73-A67B-BD3BB46CE1A2}"/>
              </a:ext>
            </a:extLst>
          </p:cNvPr>
          <p:cNvSpPr/>
          <p:nvPr/>
        </p:nvSpPr>
        <p:spPr>
          <a:xfrm>
            <a:off x="1513590" y="3417386"/>
            <a:ext cx="3426462" cy="27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36A3D227-B335-40CC-BBE4-B6CD8ABE5C16}"/>
              </a:ext>
            </a:extLst>
          </p:cNvPr>
          <p:cNvSpPr/>
          <p:nvPr/>
        </p:nvSpPr>
        <p:spPr>
          <a:xfrm>
            <a:off x="7348626" y="5387975"/>
            <a:ext cx="3426462" cy="27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A7412F7C-13DB-4AD7-BE04-825AC0125104}"/>
              </a:ext>
            </a:extLst>
          </p:cNvPr>
          <p:cNvSpPr/>
          <p:nvPr/>
        </p:nvSpPr>
        <p:spPr>
          <a:xfrm>
            <a:off x="7240504" y="3424695"/>
            <a:ext cx="3426462" cy="27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03A287A8-3FD0-4F1C-BE68-0FB4B9BD9603}"/>
              </a:ext>
            </a:extLst>
          </p:cNvPr>
          <p:cNvSpPr/>
          <p:nvPr/>
        </p:nvSpPr>
        <p:spPr>
          <a:xfrm>
            <a:off x="1513590" y="5383474"/>
            <a:ext cx="3426462" cy="274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87EAE13F-74EC-49A5-B293-1684024E5F7E}"/>
              </a:ext>
            </a:extLst>
          </p:cNvPr>
          <p:cNvSpPr/>
          <p:nvPr/>
        </p:nvSpPr>
        <p:spPr>
          <a:xfrm>
            <a:off x="1513589" y="5383474"/>
            <a:ext cx="842432" cy="278611"/>
          </a:xfrm>
          <a:prstGeom prst="roundRect">
            <a:avLst>
              <a:gd name="adj" fmla="val 50000"/>
            </a:avLst>
          </a:prstGeom>
          <a:solidFill>
            <a:srgbClr val="FCE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F3F15AD6-2682-428F-9C2C-328F1FF50B6F}"/>
              </a:ext>
            </a:extLst>
          </p:cNvPr>
          <p:cNvSpPr/>
          <p:nvPr/>
        </p:nvSpPr>
        <p:spPr>
          <a:xfrm>
            <a:off x="1513590" y="3417386"/>
            <a:ext cx="510671" cy="274110"/>
          </a:xfrm>
          <a:prstGeom prst="roundRect">
            <a:avLst>
              <a:gd name="adj" fmla="val 50000"/>
            </a:avLst>
          </a:prstGeom>
          <a:solidFill>
            <a:srgbClr val="44C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817C1F66-D7F1-48D8-930E-25DA52B93D73}"/>
              </a:ext>
            </a:extLst>
          </p:cNvPr>
          <p:cNvSpPr/>
          <p:nvPr/>
        </p:nvSpPr>
        <p:spPr>
          <a:xfrm>
            <a:off x="7348625" y="5387975"/>
            <a:ext cx="2713683" cy="274110"/>
          </a:xfrm>
          <a:prstGeom prst="roundRect">
            <a:avLst>
              <a:gd name="adj" fmla="val 50000"/>
            </a:avLst>
          </a:prstGeom>
          <a:solidFill>
            <a:srgbClr val="FF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52F898-F18F-48D1-BA00-42E7B54B42B7}"/>
              </a:ext>
            </a:extLst>
          </p:cNvPr>
          <p:cNvSpPr txBox="1"/>
          <p:nvPr/>
        </p:nvSpPr>
        <p:spPr>
          <a:xfrm>
            <a:off x="464127" y="323148"/>
            <a:ext cx="4724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Brand Asset Valuator (Y&amp;R)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0AB4596C-76D1-438D-870B-9BC443D3D87D}"/>
              </a:ext>
            </a:extLst>
          </p:cNvPr>
          <p:cNvSpPr/>
          <p:nvPr/>
        </p:nvSpPr>
        <p:spPr>
          <a:xfrm>
            <a:off x="7237603" y="3417385"/>
            <a:ext cx="1743366" cy="292964"/>
          </a:xfrm>
          <a:prstGeom prst="roundRect">
            <a:avLst>
              <a:gd name="adj" fmla="val 50000"/>
            </a:avLst>
          </a:prstGeom>
          <a:solidFill>
            <a:srgbClr val="D83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57970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5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459</Words>
  <Application>Microsoft Office PowerPoint</Application>
  <PresentationFormat>Custom</PresentationFormat>
  <Paragraphs>210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Amgothu Nandeeswar</dc:creator>
  <cp:lastModifiedBy>Anurag Kumar</cp:lastModifiedBy>
  <cp:revision>13</cp:revision>
  <dcterms:created xsi:type="dcterms:W3CDTF">2022-06-25T05:28:13Z</dcterms:created>
  <dcterms:modified xsi:type="dcterms:W3CDTF">2022-08-24T20:45:46Z</dcterms:modified>
</cp:coreProperties>
</file>